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B5C"/>
    <a:srgbClr val="AFB6C1"/>
    <a:srgbClr val="003E5C"/>
    <a:srgbClr val="3A4852"/>
    <a:srgbClr val="003569"/>
    <a:srgbClr val="00162D"/>
    <a:srgbClr val="00456F"/>
    <a:srgbClr val="004E62"/>
    <a:srgbClr val="194156"/>
    <a:srgbClr val="004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8051D4-E35D-C749-8040-811BE75BC1F0}" v="5" dt="2023-08-23T23:53:38.4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61"/>
    <p:restoredTop sz="96327"/>
  </p:normalViewPr>
  <p:slideViewPr>
    <p:cSldViewPr snapToGrid="0" snapToObjects="1">
      <p:cViewPr varScale="1">
        <p:scale>
          <a:sx n="101" d="100"/>
          <a:sy n="101" d="100"/>
        </p:scale>
        <p:origin x="216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C194E-AE57-EF44-A00C-2A4A50B98CD1}" type="datetimeFigureOut">
              <a:rPr lang="en-US" smtClean="0"/>
              <a:t>8/23/23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F5808-5978-0842-8246-53F4EF6234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300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oogle Shape;12;p10">
            <a:extLst>
              <a:ext uri="{FF2B5EF4-FFF2-40B4-BE49-F238E27FC236}">
                <a16:creationId xmlns:a16="http://schemas.microsoft.com/office/drawing/2014/main" id="{ADFB98CC-BB89-58F6-82C4-78C2FF8FEEE5}"/>
              </a:ext>
            </a:extLst>
          </p:cNvPr>
          <p:cNvCxnSpPr>
            <a:cxnSpLocks/>
          </p:cNvCxnSpPr>
          <p:nvPr userDrawn="1"/>
        </p:nvCxnSpPr>
        <p:spPr>
          <a:xfrm>
            <a:off x="457200" y="4914904"/>
            <a:ext cx="11243944" cy="0"/>
          </a:xfrm>
          <a:prstGeom prst="straightConnector1">
            <a:avLst/>
          </a:prstGeom>
          <a:noFill/>
          <a:ln w="12700" cap="flat" cmpd="sng">
            <a:solidFill>
              <a:srgbClr val="FFFFFF">
                <a:alpha val="29699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" name="Google Shape;13;p10">
            <a:extLst>
              <a:ext uri="{FF2B5EF4-FFF2-40B4-BE49-F238E27FC236}">
                <a16:creationId xmlns:a16="http://schemas.microsoft.com/office/drawing/2014/main" id="{03ADE2E9-FB78-9B2C-E526-86DDC9A9FB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163014"/>
            <a:ext cx="11243944" cy="136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50800" rIns="50800" bIns="508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5400" b="1">
                <a:solidFill>
                  <a:srgbClr val="FFFFFF">
                    <a:alpha val="60220"/>
                  </a:srgbClr>
                </a:solidFill>
                <a:latin typeface="Gentium Basic" panose="02000503060000020004" pitchFamily="2" charset="77"/>
              </a:defRPr>
            </a:lvl1pPr>
            <a:lvl2pPr lvl="1" algn="l">
              <a:lnSpc>
                <a:spcPct val="80000"/>
              </a:lnSpc>
              <a:spcBef>
                <a:spcPts val="1476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1476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1476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1476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1476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1476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1476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1476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85EA7FF-03D3-D4A7-FE96-894F8F902A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5" y="3850052"/>
            <a:ext cx="11243945" cy="914400"/>
          </a:xfrm>
        </p:spPr>
        <p:txBody>
          <a:bodyPr anchor="b">
            <a:noAutofit/>
          </a:bodyPr>
          <a:lstStyle>
            <a:lvl1pPr marL="1908" indent="0">
              <a:buNone/>
              <a:defRPr sz="3200" b="0" i="0">
                <a:solidFill>
                  <a:srgbClr val="FFFFFF"/>
                </a:solidFill>
                <a:latin typeface="Merriweather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ACBAAC-2049-8307-A957-33AD6BAD2B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98948" y="598140"/>
            <a:ext cx="356025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13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8D452-48A5-7748-9472-12F8F888A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D1B522-ABC2-0645-84C3-14F422A119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DA50C-2B86-A14C-BBA0-A20EEFC69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C6EA95-5B1D-5B4C-A6B5-1084D3F4B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Sponsorship Prospectus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404EB-2FCA-0F4F-A452-DBCBB19F4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BD1E-35EF-5F46-8AAE-9CDA9869A7A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D12207-56E2-D7AB-FFA1-5F5927F903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25140" y="6361972"/>
            <a:ext cx="1377833" cy="35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2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C5974-1211-4840-B281-D3F5DA63D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C763B-BD78-DB4A-9401-882649AF7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8901D-669F-3942-813F-066609A5B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Sponsorship Prospectus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E0B2E-D39A-3C40-AE52-B34F98988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BD1E-35EF-5F46-8AAE-9CDA9869A7A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4CAEC6-354C-12E2-836C-44B967E4BD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8855" y="6361972"/>
            <a:ext cx="1377833" cy="35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3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3D72-AFCB-3B47-9522-E7779994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7954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35737-1C56-C446-97FE-64B30B8DE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63859-0C73-9C42-8437-E90C7A50B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Sponsorship Prospectus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2DFD6-733C-0149-8C15-C2A97BC5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BD1E-35EF-5F46-8AAE-9CDA9869A7A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B2990C-3628-A180-E24A-2CFF5CB7AC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25140" y="6361972"/>
            <a:ext cx="1377833" cy="35387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89DFA60-9642-4B71-9AFE-A85F147BC5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7188"/>
            <a:ext cx="10515600" cy="32384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46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AE0BF-EBA7-7A43-86C0-0B005976C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1B5DB-F8B5-B74E-815E-BEFAB6DCB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F74F9-984D-E545-BA02-E8E249CAC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Sponsorship Prospectus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B8E43-398A-1749-8AB4-C8CE35DB1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BD1E-35EF-5F46-8AAE-9CDA9869A7A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92B93B-1B46-1B86-6437-B1483EBFD2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25140" y="6361972"/>
            <a:ext cx="1377833" cy="35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5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7526D-A7AE-E742-BE2C-E9D32A452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7E15B-226A-DA4F-8A72-18B58D7C15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7B547-A0C8-F745-8F06-A7DEC86A1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4EC440-633B-A34C-985A-1D3D2F330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Sponsorship Prospectus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64B6B-A58A-7948-BE77-53AEED9BC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BD1E-35EF-5F46-8AAE-9CDA9869A7A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B2F097-E6A4-B4F8-3D28-534FEB34EF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25140" y="6361972"/>
            <a:ext cx="1377833" cy="35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1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FF45D-887C-6746-8F95-33CED9EDA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2FC691-D46D-684A-8FD2-447B06E78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7761D2-5BD6-A543-BD02-C8FC4F7C0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71CF5A-2F6D-DC47-B277-270E774C7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19D22B-82B3-AE48-A894-60EFE4F1EF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8178B8-4271-9144-996E-2297C2E0B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Sponsorship Prospectus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894D0B-978E-3F42-B06F-FA32E616E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BD1E-35EF-5F46-8AAE-9CDA9869A7A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0A7F62-C8F6-FAF8-395F-3A6DD80151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25140" y="6361972"/>
            <a:ext cx="1377833" cy="35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15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F7580-2C71-494A-8D2C-6E87BA7E5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72A150-1FC2-C848-A783-43BAF7F5F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Sponsorship Prospectus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E113D6-6CD3-4A40-96FB-1C77A7DE7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BD1E-35EF-5F46-8AAE-9CDA9869A7A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4C9B45-B75D-11F1-1FED-72367EF71A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25140" y="6361972"/>
            <a:ext cx="1377833" cy="35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2D079A-0C4F-E742-B4BA-77F62A21D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Sponsorship Prospectus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33B04-0F88-944C-A078-8BFB33AEC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BD1E-35EF-5F46-8AAE-9CDA9869A7A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D9C614-F602-0530-9B75-60D661786A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25140" y="6361972"/>
            <a:ext cx="1377833" cy="35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8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21FA8-DA1F-0649-994D-CD1326125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575B8-46B9-7742-8435-F2925A105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DA987D-4161-5744-9EEC-16F2AA85B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249FD-F9E9-114F-8DC1-07FCCF8FD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Sponsorship Prospectus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49F14-AAB3-0340-AFAD-D31B86734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BD1E-35EF-5F46-8AAE-9CDA9869A7A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70C68A-7F66-6C9A-216B-68F57908A6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25140" y="6361972"/>
            <a:ext cx="1377833" cy="35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2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B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7B176B-20B7-9148-AF3B-3DEFE0DDA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53A39-1C25-8543-A5C6-31AE2369F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18282-9572-4542-9E79-F59550E60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alpha val="59758"/>
                  </a:schemeClr>
                </a:solidFill>
                <a:latin typeface="Merriweather" pitchFamily="2" charset="77"/>
              </a:defRPr>
            </a:lvl1pPr>
          </a:lstStyle>
          <a:p>
            <a:r>
              <a:rPr lang="en-US" dirty="0"/>
              <a:t>Sponsorship Prospectus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9BD06-D8B6-FB40-A25E-1066332C0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alpha val="60260"/>
                  </a:schemeClr>
                </a:solidFill>
                <a:latin typeface="Merriweather" pitchFamily="2" charset="77"/>
              </a:defRPr>
            </a:lvl1pPr>
          </a:lstStyle>
          <a:p>
            <a:fld id="{A622BD1E-35EF-5F46-8AAE-9CDA9869A7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4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>
              <a:lumMod val="95000"/>
            </a:schemeClr>
          </a:solidFill>
          <a:latin typeface="Gentium Basic" panose="0200050306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erriweather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Merriweather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erriweather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Merriweather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Merriweather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_spvh_gv5ek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B14DE-361F-79A9-5A5A-FEF575D6D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Tri-Valley Life Sciences Summit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78D83-C5B9-1A75-2F11-042DFAA3B8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2023 Sponsorship Prospectus</a:t>
            </a:r>
          </a:p>
        </p:txBody>
      </p:sp>
    </p:spTree>
    <p:extLst>
      <p:ext uri="{BB962C8B-B14F-4D97-AF65-F5344CB8AC3E}">
        <p14:creationId xmlns:p14="http://schemas.microsoft.com/office/powerpoint/2010/main" val="3233958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316421-8C57-E302-CF10-40133A0F8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Tri-Valley Life Sciences Summit</a:t>
            </a:r>
          </a:p>
        </p:txBody>
      </p:sp>
      <p:pic>
        <p:nvPicPr>
          <p:cNvPr id="2" name="Online Media 1" descr="tri-valley life sciences summit 2022 highlights Original">
            <a:hlinkClick r:id="" action="ppaction://media"/>
            <a:extLst>
              <a:ext uri="{FF2B5EF4-FFF2-40B4-BE49-F238E27FC236}">
                <a16:creationId xmlns:a16="http://schemas.microsoft.com/office/drawing/2014/main" id="{F17EBF28-CA62-F2D0-3856-0B673EE4ACA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02919" y="1476531"/>
            <a:ext cx="7700962" cy="4351338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42FE51E-AED2-99D6-010F-DED8AF1EC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Sponsorship Prospectus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1DE4AF-F4D6-7163-0433-3203F0977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BD1E-35EF-5F46-8AAE-9CDA9869A7A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937D8E-3C68-0578-3209-5F562AED75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TRI-VALLEY LIFE SCIENCES SUMMIT SPONSORSHIP</a:t>
            </a:r>
          </a:p>
        </p:txBody>
      </p:sp>
      <p:sp>
        <p:nvSpPr>
          <p:cNvPr id="20" name="Google Shape;106;p2">
            <a:extLst>
              <a:ext uri="{FF2B5EF4-FFF2-40B4-BE49-F238E27FC236}">
                <a16:creationId xmlns:a16="http://schemas.microsoft.com/office/drawing/2014/main" id="{68336668-62CC-7CC5-4268-EA3EEFC27FB8}"/>
              </a:ext>
            </a:extLst>
          </p:cNvPr>
          <p:cNvSpPr txBox="1">
            <a:spLocks/>
          </p:cNvSpPr>
          <p:nvPr/>
        </p:nvSpPr>
        <p:spPr>
          <a:xfrm>
            <a:off x="544693" y="1784193"/>
            <a:ext cx="3330213" cy="40436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vert="horz" wrap="square" lIns="274320" tIns="182880" rIns="274320" bIns="2743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Merriweather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Merriweather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erriweather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Merriweather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Merriweather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838787"/>
              </a:buClr>
              <a:buSzPts val="2000"/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FFFFFF">
                    <a:alpha val="79895"/>
                  </a:srgbClr>
                </a:solidFill>
              </a:rPr>
              <a:t> </a:t>
            </a:r>
            <a:r>
              <a:rPr lang="en-US" sz="3200" dirty="0">
                <a:solidFill>
                  <a:srgbClr val="FFFFFF">
                    <a:alpha val="79895"/>
                  </a:srgbClr>
                </a:solidFill>
              </a:rPr>
              <a:t>2022 Summit Snapshot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838787"/>
              </a:buClr>
              <a:buSzPts val="2000"/>
              <a:buFont typeface="Arial" panose="020B0604020202020204" pitchFamily="34" charset="0"/>
              <a:buNone/>
            </a:pPr>
            <a:endParaRPr lang="en-US" sz="3200" dirty="0">
              <a:solidFill>
                <a:srgbClr val="FFFFFF">
                  <a:alpha val="79895"/>
                </a:srgb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838787"/>
              </a:buClr>
              <a:buSzPts val="2000"/>
            </a:pPr>
            <a:r>
              <a:rPr lang="en-US" sz="2000" dirty="0">
                <a:solidFill>
                  <a:srgbClr val="FFFFFF">
                    <a:alpha val="79895"/>
                  </a:srgbClr>
                </a:solidFill>
              </a:rPr>
              <a:t>$17.5K Raised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838787"/>
              </a:buClr>
              <a:buSzPts val="2000"/>
            </a:pPr>
            <a:endParaRPr lang="en-US" sz="2000" dirty="0">
              <a:solidFill>
                <a:srgbClr val="FFFFFF">
                  <a:alpha val="79895"/>
                </a:srgb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838787"/>
              </a:buClr>
              <a:buSzPts val="2000"/>
            </a:pPr>
            <a:r>
              <a:rPr lang="en-US" sz="2000" dirty="0">
                <a:solidFill>
                  <a:srgbClr val="FFFFFF">
                    <a:alpha val="79895"/>
                  </a:srgbClr>
                </a:solidFill>
              </a:rPr>
              <a:t>165 Attendees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838787"/>
              </a:buClr>
              <a:buSzPts val="2000"/>
            </a:pPr>
            <a:endParaRPr lang="en-US" sz="2000" dirty="0">
              <a:solidFill>
                <a:srgbClr val="FFFFFF">
                  <a:alpha val="79895"/>
                </a:srgb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838787"/>
              </a:buClr>
              <a:buSzPts val="2000"/>
            </a:pPr>
            <a:r>
              <a:rPr lang="en-US" sz="2000" dirty="0">
                <a:solidFill>
                  <a:srgbClr val="FFFFFF">
                    <a:alpha val="79895"/>
                  </a:srgbClr>
                </a:solidFill>
              </a:rPr>
              <a:t>13 Sponsors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838787"/>
              </a:buClr>
              <a:buSzPts val="2000"/>
              <a:buFont typeface="Arial" panose="020B0604020202020204" pitchFamily="34" charset="0"/>
              <a:buNone/>
            </a:pPr>
            <a:endParaRPr lang="en-US" sz="1600" dirty="0">
              <a:solidFill>
                <a:srgbClr val="FFFFFF">
                  <a:alpha val="79895"/>
                </a:srgb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838787"/>
              </a:buClr>
              <a:buSzPts val="2000"/>
              <a:buFont typeface="Arial" panose="020B0604020202020204" pitchFamily="34" charset="0"/>
              <a:buNone/>
            </a:pPr>
            <a:endParaRPr lang="en-US" sz="1600" dirty="0">
              <a:solidFill>
                <a:srgbClr val="FFFFFF">
                  <a:alpha val="79895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61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800F92-4B5A-7B73-8282-BF2A5BD15D46}"/>
              </a:ext>
            </a:extLst>
          </p:cNvPr>
          <p:cNvSpPr/>
          <p:nvPr/>
        </p:nvSpPr>
        <p:spPr>
          <a:xfrm>
            <a:off x="0" y="2187615"/>
            <a:ext cx="12192000" cy="30441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151369-222F-BACB-C0A7-328ED456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Event Info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A105B-953D-7AFF-F82D-F4F7A3AD5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Sponsorship Prospectus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37A96-399B-0B43-2054-A59003E1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BD1E-35EF-5F46-8AAE-9CDA9869A7A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424C38-8639-3814-5A84-2B439AE846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TRI-VALLEY LIFE SCIENCES SUMMIT SPONSORSHIP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7E65931-702D-E939-3847-F633CF995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545812"/>
              </p:ext>
            </p:extLst>
          </p:nvPr>
        </p:nvGraphicFramePr>
        <p:xfrm>
          <a:off x="838200" y="2469219"/>
          <a:ext cx="6673770" cy="25158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2954">
                  <a:extLst>
                    <a:ext uri="{9D8B030D-6E8A-4147-A177-3AD203B41FA5}">
                      <a16:colId xmlns:a16="http://schemas.microsoft.com/office/drawing/2014/main" val="729205688"/>
                    </a:ext>
                  </a:extLst>
                </a:gridCol>
                <a:gridCol w="4930816">
                  <a:extLst>
                    <a:ext uri="{9D8B030D-6E8A-4147-A177-3AD203B41FA5}">
                      <a16:colId xmlns:a16="http://schemas.microsoft.com/office/drawing/2014/main" val="3451781026"/>
                    </a:ext>
                  </a:extLst>
                </a:gridCol>
              </a:tblGrid>
              <a:tr h="532343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FFFFFF"/>
                          </a:solidFill>
                          <a:latin typeface="Merriweather" pitchFamily="2" charset="77"/>
                        </a:rPr>
                        <a:t>Date: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FFFFFF"/>
                          </a:solidFill>
                          <a:latin typeface="Merriweather" pitchFamily="2" charset="77"/>
                        </a:rPr>
                        <a:t>October 18, 2023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5750912"/>
                  </a:ext>
                </a:extLst>
              </a:tr>
              <a:tr h="532343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FFFFFF"/>
                          </a:solidFill>
                          <a:latin typeface="Merriweather" pitchFamily="2" charset="77"/>
                        </a:rPr>
                        <a:t>Time: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FFFFFF"/>
                          </a:solidFill>
                          <a:latin typeface="Merriweather" pitchFamily="2" charset="77"/>
                        </a:rPr>
                        <a:t>5 pm - 8:00 pm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431764"/>
                  </a:ext>
                </a:extLst>
              </a:tr>
              <a:tr h="532343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FFFFFF"/>
                          </a:solidFill>
                          <a:latin typeface="Merriweather" pitchFamily="2" charset="77"/>
                        </a:rPr>
                        <a:t>Location: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FFFFFF"/>
                          </a:solidFill>
                          <a:latin typeface="Merriweather" pitchFamily="2" charset="77"/>
                        </a:rPr>
                        <a:t>Unchained Labs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945434"/>
                  </a:ext>
                </a:extLst>
              </a:tr>
              <a:tr h="918838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FFFFFF"/>
                          </a:solidFill>
                          <a:latin typeface="Merriweather" pitchFamily="2" charset="77"/>
                        </a:rPr>
                        <a:t>Keynote Event: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FFFFFF"/>
                          </a:solidFill>
                          <a:latin typeface="Merriweather" pitchFamily="2" charset="77"/>
                        </a:rPr>
                        <a:t>Fireside Chat</a:t>
                      </a:r>
                    </a:p>
                    <a:p>
                      <a:r>
                        <a:rPr lang="en-US" sz="1600" b="0" i="0" dirty="0">
                          <a:solidFill>
                            <a:srgbClr val="FFFFFF"/>
                          </a:solidFill>
                          <a:latin typeface="Merriweather" pitchFamily="2" charset="77"/>
                        </a:rPr>
                        <a:t>Featuring John Hanna, CEO, Apton Bio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136879"/>
                  </a:ext>
                </a:extLst>
              </a:tr>
            </a:tbl>
          </a:graphicData>
        </a:graphic>
      </p:graphicFrame>
      <p:pic>
        <p:nvPicPr>
          <p:cNvPr id="11" name="Google Shape;129;p3" descr="IMG_9359.jpg">
            <a:extLst>
              <a:ext uri="{FF2B5EF4-FFF2-40B4-BE49-F238E27FC236}">
                <a16:creationId xmlns:a16="http://schemas.microsoft.com/office/drawing/2014/main" id="{FB13325B-6171-5E1C-E8CB-E781278C697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48041" y="1997380"/>
            <a:ext cx="5189316" cy="3459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015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800F92-4B5A-7B73-8282-BF2A5BD15D46}"/>
              </a:ext>
            </a:extLst>
          </p:cNvPr>
          <p:cNvSpPr/>
          <p:nvPr/>
        </p:nvSpPr>
        <p:spPr>
          <a:xfrm>
            <a:off x="0" y="1800380"/>
            <a:ext cx="12192000" cy="38596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151369-222F-BACB-C0A7-328ED456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Event Agenda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A105B-953D-7AFF-F82D-F4F7A3AD5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Sponsorship Prospectus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37A96-399B-0B43-2054-A59003E1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BD1E-35EF-5F46-8AAE-9CDA9869A7A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424C38-8639-3814-5A84-2B439AE846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TRI-VALLEY LIFE SCIENCES SUMMIT SPONSORSHIP</a:t>
            </a:r>
          </a:p>
        </p:txBody>
      </p:sp>
      <p:graphicFrame>
        <p:nvGraphicFramePr>
          <p:cNvPr id="14" name="Table 10">
            <a:extLst>
              <a:ext uri="{FF2B5EF4-FFF2-40B4-BE49-F238E27FC236}">
                <a16:creationId xmlns:a16="http://schemas.microsoft.com/office/drawing/2014/main" id="{67A54302-37A0-B13D-7381-F449891A3B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177828"/>
              </p:ext>
            </p:extLst>
          </p:nvPr>
        </p:nvGraphicFramePr>
        <p:xfrm>
          <a:off x="838200" y="2290220"/>
          <a:ext cx="10373365" cy="2123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6157">
                  <a:extLst>
                    <a:ext uri="{9D8B030D-6E8A-4147-A177-3AD203B41FA5}">
                      <a16:colId xmlns:a16="http://schemas.microsoft.com/office/drawing/2014/main" val="2032702602"/>
                    </a:ext>
                  </a:extLst>
                </a:gridCol>
                <a:gridCol w="8657208">
                  <a:extLst>
                    <a:ext uri="{9D8B030D-6E8A-4147-A177-3AD203B41FA5}">
                      <a16:colId xmlns:a16="http://schemas.microsoft.com/office/drawing/2014/main" val="2512234452"/>
                    </a:ext>
                  </a:extLst>
                </a:gridCol>
              </a:tblGrid>
              <a:tr h="424610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FFFFFF"/>
                          </a:solidFill>
                          <a:latin typeface="Merriweather" pitchFamily="2" charset="77"/>
                        </a:rPr>
                        <a:t>5 pm </a:t>
                      </a:r>
                      <a:endParaRPr lang="en-US" sz="1600" b="0" i="0" dirty="0">
                        <a:latin typeface="Merriweather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FFFFFF"/>
                          </a:solidFill>
                          <a:latin typeface="Merriweather" pitchFamily="2" charset="77"/>
                        </a:rPr>
                        <a:t>Networking</a:t>
                      </a:r>
                      <a:endParaRPr lang="en-US" sz="1600" b="0" i="0" dirty="0">
                        <a:latin typeface="Merriweather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7204271"/>
                  </a:ext>
                </a:extLst>
              </a:tr>
              <a:tr h="424610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FFFFFF"/>
                          </a:solidFill>
                          <a:latin typeface="Merriweather" pitchFamily="2" charset="77"/>
                        </a:rPr>
                        <a:t>5:45 pm</a:t>
                      </a:r>
                      <a:endParaRPr lang="en-US" sz="1600" b="0" i="0" dirty="0">
                        <a:latin typeface="Merriweather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FFFFFF"/>
                          </a:solidFill>
                          <a:latin typeface="Merriweather" pitchFamily="2" charset="77"/>
                        </a:rPr>
                        <a:t>Welcome</a:t>
                      </a:r>
                      <a:endParaRPr lang="en-US" sz="1600" b="0" i="0" dirty="0">
                        <a:latin typeface="Merriweather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369913"/>
                  </a:ext>
                </a:extLst>
              </a:tr>
              <a:tr h="424610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FFFFFF"/>
                          </a:solidFill>
                          <a:latin typeface="Merriweather" pitchFamily="2" charset="77"/>
                        </a:rPr>
                        <a:t>6:00 pm</a:t>
                      </a:r>
                      <a:endParaRPr lang="en-US" sz="1600" b="0" i="0" dirty="0">
                        <a:latin typeface="Merriweather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FFFFFF"/>
                          </a:solidFill>
                          <a:latin typeface="Merriweather" pitchFamily="2" charset="77"/>
                        </a:rPr>
                        <a:t>Fireside chat</a:t>
                      </a:r>
                      <a:endParaRPr lang="en-US" sz="1600" b="0" i="0" dirty="0">
                        <a:latin typeface="Merriweather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005817"/>
                  </a:ext>
                </a:extLst>
              </a:tr>
              <a:tr h="424610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FFFFFF"/>
                          </a:solidFill>
                          <a:latin typeface="Merriweather" pitchFamily="2" charset="77"/>
                        </a:rPr>
                        <a:t>6:30 pm</a:t>
                      </a:r>
                      <a:endParaRPr lang="en-US" sz="1600" b="0" i="0" dirty="0">
                        <a:latin typeface="Merriweather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FFFFFF"/>
                          </a:solidFill>
                          <a:latin typeface="Merriweather" pitchFamily="2" charset="77"/>
                        </a:rPr>
                        <a:t>Panel of life sciences entrepreneurs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6856494"/>
                  </a:ext>
                </a:extLst>
              </a:tr>
              <a:tr h="424610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FFFFFF"/>
                          </a:solidFill>
                          <a:latin typeface="Merriweather" pitchFamily="2" charset="77"/>
                        </a:rPr>
                        <a:t>7:00- 8:00 pm</a:t>
                      </a:r>
                      <a:endParaRPr lang="en-US" sz="1600" b="0" i="0" dirty="0">
                        <a:latin typeface="Merriweather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FFFFFF"/>
                          </a:solidFill>
                          <a:latin typeface="Merriweather" pitchFamily="2" charset="77"/>
                        </a:rPr>
                        <a:t>Closing remarks and networking</a:t>
                      </a:r>
                      <a:endParaRPr lang="en-US" sz="1600" b="0" i="0" dirty="0">
                        <a:latin typeface="Merriweather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17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098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800F92-4B5A-7B73-8282-BF2A5BD15D46}"/>
              </a:ext>
            </a:extLst>
          </p:cNvPr>
          <p:cNvSpPr/>
          <p:nvPr/>
        </p:nvSpPr>
        <p:spPr>
          <a:xfrm>
            <a:off x="0" y="1800380"/>
            <a:ext cx="12192000" cy="38596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151369-222F-BACB-C0A7-328ED456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Sponsorship Tiers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A105B-953D-7AFF-F82D-F4F7A3AD5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Sponsorship Prospectus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37A96-399B-0B43-2054-A59003E1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BD1E-35EF-5F46-8AAE-9CDA9869A7A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424C38-8639-3814-5A84-2B439AE846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TRI-VALLEY LIFE SCIENCES SUMMIT SPONSORSHIP</a:t>
            </a:r>
          </a:p>
        </p:txBody>
      </p:sp>
      <p:sp>
        <p:nvSpPr>
          <p:cNvPr id="13" name="Google Shape;126;p3">
            <a:extLst>
              <a:ext uri="{FF2B5EF4-FFF2-40B4-BE49-F238E27FC236}">
                <a16:creationId xmlns:a16="http://schemas.microsoft.com/office/drawing/2014/main" id="{B294504D-DA5A-092A-F247-927A28CCBFB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3859640"/>
          </a:xfrm>
        </p:spPr>
        <p:txBody>
          <a:bodyPr anchor="ctr"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FFFFFF"/>
                </a:solidFill>
              </a:rPr>
              <a:t>Ecosystem Sponsor (up to 3): $2,500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FFFFFF"/>
                </a:solidFill>
              </a:rPr>
              <a:t>Event Sponsor (no limit): $500</a:t>
            </a:r>
          </a:p>
        </p:txBody>
      </p:sp>
      <p:pic>
        <p:nvPicPr>
          <p:cNvPr id="15" name="Google Shape;129;p3" descr="IMG_9359.jpg">
            <a:extLst>
              <a:ext uri="{FF2B5EF4-FFF2-40B4-BE49-F238E27FC236}">
                <a16:creationId xmlns:a16="http://schemas.microsoft.com/office/drawing/2014/main" id="{DDC5DF34-F07E-84D1-4D86-A1C96AC3E9F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21256" y="3886582"/>
            <a:ext cx="3332544" cy="2221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30;p3" descr="IMG_9535.jpg">
            <a:extLst>
              <a:ext uri="{FF2B5EF4-FFF2-40B4-BE49-F238E27FC236}">
                <a16:creationId xmlns:a16="http://schemas.microsoft.com/office/drawing/2014/main" id="{0D595646-F95C-BAD9-6F3E-CCFA3159F7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1256" y="1416814"/>
            <a:ext cx="3332544" cy="2221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09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800F92-4B5A-7B73-8282-BF2A5BD15D46}"/>
              </a:ext>
            </a:extLst>
          </p:cNvPr>
          <p:cNvSpPr/>
          <p:nvPr/>
        </p:nvSpPr>
        <p:spPr>
          <a:xfrm>
            <a:off x="0" y="1724603"/>
            <a:ext cx="12192000" cy="41142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151369-222F-BACB-C0A7-328ED456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Presenting Sponsor (not available)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A105B-953D-7AFF-F82D-F4F7A3AD5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Sponsorship Prospectus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37A96-399B-0B43-2054-A59003E1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BD1E-35EF-5F46-8AAE-9CDA9869A7A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424C38-8639-3814-5A84-2B439AE846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TRI-VALLEY LIFE SCIENCES SUMMIT SPONSORSHIP</a:t>
            </a:r>
          </a:p>
        </p:txBody>
      </p:sp>
      <p:sp>
        <p:nvSpPr>
          <p:cNvPr id="13" name="Google Shape;126;p3">
            <a:extLst>
              <a:ext uri="{FF2B5EF4-FFF2-40B4-BE49-F238E27FC236}">
                <a16:creationId xmlns:a16="http://schemas.microsoft.com/office/drawing/2014/main" id="{B294504D-DA5A-092A-F247-927A28CCBFB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00381"/>
            <a:ext cx="6835815" cy="3859640"/>
          </a:xfrm>
        </p:spPr>
        <p:txBody>
          <a:bodyPr anchor="ctr">
            <a:normAutofit fontScale="92500"/>
          </a:bodyPr>
          <a:lstStyle/>
          <a:p>
            <a:r>
              <a:rPr lang="en-US" dirty="0"/>
              <a:t>Up to 2 - $5,000  </a:t>
            </a:r>
          </a:p>
          <a:p>
            <a:r>
              <a:rPr lang="en-US" dirty="0"/>
              <a:t>Headline brand placement on event website and all marketing and PR materials</a:t>
            </a:r>
          </a:p>
          <a:p>
            <a:r>
              <a:rPr lang="en-US" dirty="0"/>
              <a:t>Headline brand placement on post-event content</a:t>
            </a:r>
          </a:p>
          <a:p>
            <a:r>
              <a:rPr lang="en-US" dirty="0"/>
              <a:t>Speaking slot at the beginning of the Summit</a:t>
            </a:r>
          </a:p>
          <a:p>
            <a:r>
              <a:rPr lang="en-US" dirty="0"/>
              <a:t>Opportunity to co-develop a session for the Summit*</a:t>
            </a:r>
          </a:p>
        </p:txBody>
      </p:sp>
      <p:pic>
        <p:nvPicPr>
          <p:cNvPr id="15" name="Google Shape;129;p3" descr="IMG_9359.jpg">
            <a:extLst>
              <a:ext uri="{FF2B5EF4-FFF2-40B4-BE49-F238E27FC236}">
                <a16:creationId xmlns:a16="http://schemas.microsoft.com/office/drawing/2014/main" id="{DDC5DF34-F07E-84D1-4D86-A1C96AC3E9F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21256" y="3886582"/>
            <a:ext cx="3332544" cy="2221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30;p3" descr="IMG_9535.jpg">
            <a:extLst>
              <a:ext uri="{FF2B5EF4-FFF2-40B4-BE49-F238E27FC236}">
                <a16:creationId xmlns:a16="http://schemas.microsoft.com/office/drawing/2014/main" id="{0D595646-F95C-BAD9-6F3E-CCFA3159F7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1256" y="1416814"/>
            <a:ext cx="3332544" cy="22216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65;p7">
            <a:extLst>
              <a:ext uri="{FF2B5EF4-FFF2-40B4-BE49-F238E27FC236}">
                <a16:creationId xmlns:a16="http://schemas.microsoft.com/office/drawing/2014/main" id="{300E96FE-9E9C-3104-70D9-33E3E1FAC12A}"/>
              </a:ext>
            </a:extLst>
          </p:cNvPr>
          <p:cNvSpPr txBox="1"/>
          <p:nvPr/>
        </p:nvSpPr>
        <p:spPr>
          <a:xfrm>
            <a:off x="838201" y="5952184"/>
            <a:ext cx="7102032" cy="15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395" tIns="13395" rIns="13395" bIns="13395" anchor="ctr" anchorCtr="0">
            <a:spAutoFit/>
          </a:bodyPr>
          <a:lstStyle/>
          <a:p>
            <a:pPr>
              <a:buClr>
                <a:srgbClr val="838787"/>
              </a:buClr>
              <a:buSzPts val="1300"/>
            </a:pPr>
            <a:r>
              <a:rPr lang="en-US" sz="800" dirty="0">
                <a:solidFill>
                  <a:srgbClr val="AFB6C1"/>
                </a:solidFill>
                <a:latin typeface="Merriweather" pitchFamily="2" charset="77"/>
                <a:ea typeface="Avenir"/>
                <a:cs typeface="Avenir"/>
                <a:sym typeface="Avenir"/>
              </a:rPr>
              <a:t>* Best efforts will be made to accommodate sponsor desires, but Summit organizers have final say over content development. </a:t>
            </a:r>
            <a:endParaRPr sz="600" dirty="0">
              <a:solidFill>
                <a:srgbClr val="AFB6C1"/>
              </a:solidFill>
              <a:latin typeface="Merriweather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2680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800F92-4B5A-7B73-8282-BF2A5BD15D46}"/>
              </a:ext>
            </a:extLst>
          </p:cNvPr>
          <p:cNvSpPr/>
          <p:nvPr/>
        </p:nvSpPr>
        <p:spPr>
          <a:xfrm>
            <a:off x="0" y="1724603"/>
            <a:ext cx="12192000" cy="41142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151369-222F-BACB-C0A7-328ED456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Ecosystem Sponsor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A105B-953D-7AFF-F82D-F4F7A3AD5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Sponsorship Prospectus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37A96-399B-0B43-2054-A59003E1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BD1E-35EF-5F46-8AAE-9CDA9869A7A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424C38-8639-3814-5A84-2B439AE846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TRI-VALLEY LIFE SCIENCES SUMMIT SPONSORSHIP</a:t>
            </a:r>
          </a:p>
        </p:txBody>
      </p:sp>
      <p:sp>
        <p:nvSpPr>
          <p:cNvPr id="13" name="Google Shape;126;p3">
            <a:extLst>
              <a:ext uri="{FF2B5EF4-FFF2-40B4-BE49-F238E27FC236}">
                <a16:creationId xmlns:a16="http://schemas.microsoft.com/office/drawing/2014/main" id="{B294504D-DA5A-092A-F247-927A28CCBFB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00381"/>
            <a:ext cx="6835815" cy="3859640"/>
          </a:xfrm>
        </p:spPr>
        <p:txBody>
          <a:bodyPr anchor="ctr">
            <a:normAutofit/>
          </a:bodyPr>
          <a:lstStyle/>
          <a:p>
            <a:r>
              <a:rPr lang="en-US" dirty="0"/>
              <a:t>Up to 3- $2,500</a:t>
            </a:r>
          </a:p>
          <a:p>
            <a:r>
              <a:rPr lang="en-US" dirty="0"/>
              <a:t>Prominent brand placement on event website and selected marketing and PR materials.</a:t>
            </a:r>
          </a:p>
          <a:p>
            <a:r>
              <a:rPr lang="en-US" dirty="0"/>
              <a:t>Company acknowledgment and description during the Summit</a:t>
            </a:r>
          </a:p>
        </p:txBody>
      </p:sp>
      <p:pic>
        <p:nvPicPr>
          <p:cNvPr id="15" name="Google Shape;129;p3" descr="IMG_9359.jpg">
            <a:extLst>
              <a:ext uri="{FF2B5EF4-FFF2-40B4-BE49-F238E27FC236}">
                <a16:creationId xmlns:a16="http://schemas.microsoft.com/office/drawing/2014/main" id="{DDC5DF34-F07E-84D1-4D86-A1C96AC3E9F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21256" y="3886582"/>
            <a:ext cx="3332544" cy="2221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30;p3" descr="IMG_9535.jpg">
            <a:extLst>
              <a:ext uri="{FF2B5EF4-FFF2-40B4-BE49-F238E27FC236}">
                <a16:creationId xmlns:a16="http://schemas.microsoft.com/office/drawing/2014/main" id="{0D595646-F95C-BAD9-6F3E-CCFA3159F7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1256" y="1416814"/>
            <a:ext cx="3332544" cy="22216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65;p7">
            <a:extLst>
              <a:ext uri="{FF2B5EF4-FFF2-40B4-BE49-F238E27FC236}">
                <a16:creationId xmlns:a16="http://schemas.microsoft.com/office/drawing/2014/main" id="{300E96FE-9E9C-3104-70D9-33E3E1FAC12A}"/>
              </a:ext>
            </a:extLst>
          </p:cNvPr>
          <p:cNvSpPr txBox="1"/>
          <p:nvPr/>
        </p:nvSpPr>
        <p:spPr>
          <a:xfrm>
            <a:off x="838201" y="5952184"/>
            <a:ext cx="7102032" cy="15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395" tIns="13395" rIns="13395" bIns="13395" anchor="ctr" anchorCtr="0">
            <a:spAutoFit/>
          </a:bodyPr>
          <a:lstStyle/>
          <a:p>
            <a:pPr>
              <a:buClr>
                <a:srgbClr val="838787"/>
              </a:buClr>
              <a:buSzPts val="1300"/>
            </a:pPr>
            <a:r>
              <a:rPr lang="en-US" sz="800" dirty="0">
                <a:solidFill>
                  <a:srgbClr val="AFB6C1"/>
                </a:solidFill>
                <a:latin typeface="Merriweather" pitchFamily="2" charset="77"/>
                <a:ea typeface="Avenir"/>
                <a:cs typeface="Avenir"/>
                <a:sym typeface="Avenir"/>
              </a:rPr>
              <a:t>* Best efforts will be made to accommodate sponsor desires, but Summit organizers have final say over content development. </a:t>
            </a:r>
            <a:endParaRPr sz="600" dirty="0">
              <a:solidFill>
                <a:srgbClr val="AFB6C1"/>
              </a:solidFill>
              <a:latin typeface="Merriweather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82611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800F92-4B5A-7B73-8282-BF2A5BD15D46}"/>
              </a:ext>
            </a:extLst>
          </p:cNvPr>
          <p:cNvSpPr/>
          <p:nvPr/>
        </p:nvSpPr>
        <p:spPr>
          <a:xfrm>
            <a:off x="0" y="1724603"/>
            <a:ext cx="12192000" cy="41142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151369-222F-BACB-C0A7-328ED456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Sponsor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A105B-953D-7AFF-F82D-F4F7A3AD5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Sponsorship Prospectus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37A96-399B-0B43-2054-A59003E1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BD1E-35EF-5F46-8AAE-9CDA9869A7A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424C38-8639-3814-5A84-2B439AE846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TRI-VALLEY LIFE SCIENCES SUMMIT SPONSORSHIP</a:t>
            </a:r>
          </a:p>
        </p:txBody>
      </p:sp>
      <p:sp>
        <p:nvSpPr>
          <p:cNvPr id="13" name="Google Shape;126;p3">
            <a:extLst>
              <a:ext uri="{FF2B5EF4-FFF2-40B4-BE49-F238E27FC236}">
                <a16:creationId xmlns:a16="http://schemas.microsoft.com/office/drawing/2014/main" id="{B294504D-DA5A-092A-F247-927A28CCBFB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00381"/>
            <a:ext cx="6835815" cy="3859640"/>
          </a:xfrm>
        </p:spPr>
        <p:txBody>
          <a:bodyPr anchor="ctr">
            <a:normAutofit/>
          </a:bodyPr>
          <a:lstStyle/>
          <a:p>
            <a:r>
              <a:rPr lang="en-US" dirty="0"/>
              <a:t>Event Sponsor - $500</a:t>
            </a:r>
          </a:p>
          <a:p>
            <a:r>
              <a:rPr lang="en-US" dirty="0"/>
              <a:t>Brand placement on event website and on event day</a:t>
            </a:r>
            <a:endParaRPr lang="en-US" dirty="0">
              <a:effectLst/>
            </a:endParaRPr>
          </a:p>
        </p:txBody>
      </p:sp>
      <p:pic>
        <p:nvPicPr>
          <p:cNvPr id="15" name="Google Shape;129;p3" descr="IMG_9359.jpg">
            <a:extLst>
              <a:ext uri="{FF2B5EF4-FFF2-40B4-BE49-F238E27FC236}">
                <a16:creationId xmlns:a16="http://schemas.microsoft.com/office/drawing/2014/main" id="{DDC5DF34-F07E-84D1-4D86-A1C96AC3E9F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21256" y="3886582"/>
            <a:ext cx="3332544" cy="2221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30;p3" descr="IMG_9535.jpg">
            <a:extLst>
              <a:ext uri="{FF2B5EF4-FFF2-40B4-BE49-F238E27FC236}">
                <a16:creationId xmlns:a16="http://schemas.microsoft.com/office/drawing/2014/main" id="{0D595646-F95C-BAD9-6F3E-CCFA3159F7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1256" y="1416814"/>
            <a:ext cx="3332544" cy="2221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166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800F92-4B5A-7B73-8282-BF2A5BD15D46}"/>
              </a:ext>
            </a:extLst>
          </p:cNvPr>
          <p:cNvSpPr/>
          <p:nvPr/>
        </p:nvSpPr>
        <p:spPr>
          <a:xfrm>
            <a:off x="0" y="1724603"/>
            <a:ext cx="12192000" cy="41142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151369-222F-BACB-C0A7-328ED456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Participate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A105B-953D-7AFF-F82D-F4F7A3AD5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Sponsorship Prospectus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37A96-399B-0B43-2054-A59003E1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BD1E-35EF-5F46-8AAE-9CDA9869A7A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424C38-8639-3814-5A84-2B439AE846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TRI-VALLEY LIFE SCIENCES SUMMIT SPONSORSHIP</a:t>
            </a:r>
          </a:p>
        </p:txBody>
      </p:sp>
      <p:sp>
        <p:nvSpPr>
          <p:cNvPr id="13" name="Google Shape;126;p3">
            <a:extLst>
              <a:ext uri="{FF2B5EF4-FFF2-40B4-BE49-F238E27FC236}">
                <a16:creationId xmlns:a16="http://schemas.microsoft.com/office/drawing/2014/main" id="{B294504D-DA5A-092A-F247-927A28CCBFB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724602"/>
            <a:ext cx="10515600" cy="4114283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Contact…</a:t>
            </a:r>
            <a:br>
              <a:rPr lang="en-US" dirty="0"/>
            </a:br>
            <a:r>
              <a:rPr lang="en-US" dirty="0"/>
              <a:t>Yolanda Fintschenko </a:t>
            </a:r>
            <a:r>
              <a:rPr lang="en-US" dirty="0">
                <a:solidFill>
                  <a:srgbClr val="233B5C"/>
                </a:solidFill>
              </a:rPr>
              <a:t>|</a:t>
            </a:r>
            <a:r>
              <a:rPr lang="en-US" dirty="0"/>
              <a:t> </a:t>
            </a:r>
            <a:r>
              <a:rPr lang="en-US" u="sng" dirty="0">
                <a:solidFill>
                  <a:schemeClr val="bg1">
                    <a:alpha val="70000"/>
                  </a:schemeClr>
                </a:solidFill>
              </a:rPr>
              <a:t>yolandaf@igateihub.org</a:t>
            </a:r>
            <a:endParaRPr lang="en-US" dirty="0">
              <a:solidFill>
                <a:schemeClr val="bg1">
                  <a:alpha val="70000"/>
                </a:schemeClr>
              </a:solidFill>
            </a:endParaRPr>
          </a:p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68677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311</Words>
  <Application>Microsoft Macintosh PowerPoint</Application>
  <PresentationFormat>Widescreen</PresentationFormat>
  <Paragraphs>75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Gentium Basic</vt:lpstr>
      <vt:lpstr>Merriweather</vt:lpstr>
      <vt:lpstr>Office Theme</vt:lpstr>
      <vt:lpstr>Tri-Valley Life Sciences Summit</vt:lpstr>
      <vt:lpstr>Tri-Valley Life Sciences Summit</vt:lpstr>
      <vt:lpstr>2023 Event Info</vt:lpstr>
      <vt:lpstr>Proposed Event Agenda</vt:lpstr>
      <vt:lpstr>Available Sponsorship Tiers</vt:lpstr>
      <vt:lpstr>Presenting Sponsor (not available)</vt:lpstr>
      <vt:lpstr>Ecosystem Sponsor</vt:lpstr>
      <vt:lpstr>Event Sponsor</vt:lpstr>
      <vt:lpstr>To Participate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Oliver</dc:creator>
  <cp:lastModifiedBy>Yolanda Fintschenko</cp:lastModifiedBy>
  <cp:revision>4</cp:revision>
  <dcterms:created xsi:type="dcterms:W3CDTF">2022-06-22T21:33:14Z</dcterms:created>
  <dcterms:modified xsi:type="dcterms:W3CDTF">2023-08-23T23:56:43Z</dcterms:modified>
</cp:coreProperties>
</file>