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B5C"/>
    <a:srgbClr val="AFB6C1"/>
    <a:srgbClr val="003E5C"/>
    <a:srgbClr val="3A4852"/>
    <a:srgbClr val="003569"/>
    <a:srgbClr val="00162D"/>
    <a:srgbClr val="00456F"/>
    <a:srgbClr val="004E62"/>
    <a:srgbClr val="194156"/>
    <a:srgbClr val="004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C194E-AE57-EF44-A00C-2A4A50B98CD1}" type="datetimeFigureOut">
              <a:rPr lang="en-US" smtClean="0"/>
              <a:t>9/10/24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F5808-5978-0842-8246-53F4EF6234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0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oogle Shape;12;p10">
            <a:extLst>
              <a:ext uri="{FF2B5EF4-FFF2-40B4-BE49-F238E27FC236}">
                <a16:creationId xmlns:a16="http://schemas.microsoft.com/office/drawing/2014/main" id="{ADFB98CC-BB89-58F6-82C4-78C2FF8FEEE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914904"/>
            <a:ext cx="11243944" cy="0"/>
          </a:xfrm>
          <a:prstGeom prst="straightConnector1">
            <a:avLst/>
          </a:prstGeom>
          <a:noFill/>
          <a:ln w="12700" cap="flat" cmpd="sng">
            <a:solidFill>
              <a:srgbClr val="FFFFFF">
                <a:alpha val="29699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" name="Google Shape;13;p10">
            <a:extLst>
              <a:ext uri="{FF2B5EF4-FFF2-40B4-BE49-F238E27FC236}">
                <a16:creationId xmlns:a16="http://schemas.microsoft.com/office/drawing/2014/main" id="{03ADE2E9-FB78-9B2C-E526-86DDC9A9F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5163014"/>
            <a:ext cx="11243944" cy="136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50800" rIns="50800" bIns="50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Arial"/>
              <a:buNone/>
              <a:defRPr sz="5400" b="1">
                <a:solidFill>
                  <a:srgbClr val="FFFFFF">
                    <a:alpha val="60220"/>
                  </a:srgbClr>
                </a:solidFill>
                <a:latin typeface="Gentium Basic" panose="02000503060000020004" pitchFamily="2" charset="77"/>
              </a:defRPr>
            </a:lvl1pPr>
            <a:lvl2pPr lvl="1" algn="l">
              <a:lnSpc>
                <a:spcPct val="80000"/>
              </a:lnSpc>
              <a:spcBef>
                <a:spcPts val="1476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1476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1476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1476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1476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1476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1476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1476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5EA7FF-03D3-D4A7-FE96-894F8F902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375" y="3850052"/>
            <a:ext cx="11243945" cy="914400"/>
          </a:xfrm>
        </p:spPr>
        <p:txBody>
          <a:bodyPr anchor="b">
            <a:noAutofit/>
          </a:bodyPr>
          <a:lstStyle>
            <a:lvl1pPr marL="1908" indent="0">
              <a:buNone/>
              <a:defRPr sz="3200" b="0" i="0">
                <a:solidFill>
                  <a:srgbClr val="FFFFFF"/>
                </a:solidFill>
                <a:latin typeface="Merriweather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ACBAAC-2049-8307-A957-33AD6BAD2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98948" y="598140"/>
            <a:ext cx="356025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1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8D452-48A5-7748-9472-12F8F888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D1B522-ABC2-0645-84C3-14F422A119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DA50C-2B86-A14C-BBA0-A20EEFC69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6EA95-5B1D-5B4C-A6B5-1084D3F4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404EB-2FCA-0F4F-A452-DBCBB19F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D12207-56E2-D7AB-FFA1-5F5927F90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5140" y="6361972"/>
            <a:ext cx="1377833" cy="3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2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5974-1211-4840-B281-D3F5DA63D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C763B-BD78-DB4A-9401-882649AF7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8901D-669F-3942-813F-066609A5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E0B2E-D39A-3C40-AE52-B34F98988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4CAEC6-354C-12E2-836C-44B967E4BD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8855" y="6361972"/>
            <a:ext cx="1377833" cy="3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3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D3D72-AFCB-3B47-9522-E7779994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954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35737-1C56-C446-97FE-64B30B8DE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63859-0C73-9C42-8437-E90C7A50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2DFD6-733C-0149-8C15-C2A97BC5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B2990C-3628-A180-E24A-2CFF5CB7AC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5140" y="6361972"/>
            <a:ext cx="1377833" cy="35387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9DFA60-9642-4B71-9AFE-A85F147BC5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7188"/>
            <a:ext cx="10515600" cy="32384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46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AE0BF-EBA7-7A43-86C0-0B005976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1B5DB-F8B5-B74E-815E-BEFAB6DCB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74F9-984D-E545-BA02-E8E249CA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B8E43-398A-1749-8AB4-C8CE35DB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2B93B-1B46-1B86-6437-B1483EBFD2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5140" y="6361972"/>
            <a:ext cx="1377833" cy="3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5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7526D-A7AE-E742-BE2C-E9D32A452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7E15B-226A-DA4F-8A72-18B58D7C1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7B547-A0C8-F745-8F06-A7DEC86A1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EC440-633B-A34C-985A-1D3D2F330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64B6B-A58A-7948-BE77-53AEED9B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B2F097-E6A4-B4F8-3D28-534FEB34E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5140" y="6361972"/>
            <a:ext cx="1377833" cy="3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1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FF45D-887C-6746-8F95-33CED9ED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C691-D46D-684A-8FD2-447B06E78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761D2-5BD6-A543-BD02-C8FC4F7C0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1CF5A-2F6D-DC47-B277-270E774C7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9D22B-82B3-AE48-A894-60EFE4F1E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178B8-4271-9144-996E-2297C2E0B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894D0B-978E-3F42-B06F-FA32E616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0A7F62-C8F6-FAF8-395F-3A6DD8015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5140" y="6361972"/>
            <a:ext cx="1377833" cy="3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1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F7580-2C71-494A-8D2C-6E87BA7E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72A150-1FC2-C848-A783-43BAF7F5F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113D6-6CD3-4A40-96FB-1C77A7DE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C9B45-B75D-11F1-1FED-72367EF71A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5140" y="6361972"/>
            <a:ext cx="1377833" cy="3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2D079A-0C4F-E742-B4BA-77F62A21D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33B04-0F88-944C-A078-8BFB33AE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9C614-F602-0530-9B75-60D661786A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5140" y="6361972"/>
            <a:ext cx="1377833" cy="3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8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21FA8-DA1F-0649-994D-CD1326125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575B8-46B9-7742-8435-F2925A105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A987D-4161-5744-9EEC-16F2AA85B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249FD-F9E9-114F-8DC1-07FCCF8FD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49F14-AAB3-0340-AFAD-D31B86734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0C68A-7F66-6C9A-216B-68F57908A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5140" y="6361972"/>
            <a:ext cx="1377833" cy="3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2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B176B-20B7-9148-AF3B-3DEFE0DD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53A39-1C25-8543-A5C6-31AE2369F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18282-9572-4542-9E79-F59550E60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alpha val="59758"/>
                  </a:schemeClr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Sponsorship Prospectus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9BD06-D8B6-FB40-A25E-1066332C0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alpha val="60260"/>
                  </a:schemeClr>
                </a:solidFill>
                <a:latin typeface="Merriweather" pitchFamily="2" charset="77"/>
              </a:defRPr>
            </a:lvl1pPr>
          </a:lstStyle>
          <a:p>
            <a:fld id="{A622BD1E-35EF-5F46-8AAE-9CDA9869A7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4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>
              <a:lumMod val="95000"/>
            </a:schemeClr>
          </a:solidFill>
          <a:latin typeface="Gentium Basic" panose="0200050306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erriweather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erriweather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erriweather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Merriweather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Merriweather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14DE-361F-79A9-5A5A-FEF575D6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Tri-Valley Life Sciences Summit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78D83-C5B9-1A75-2F11-042DFAA3B8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2024 Sponsorship Prospectus</a:t>
            </a:r>
          </a:p>
        </p:txBody>
      </p:sp>
    </p:spTree>
    <p:extLst>
      <p:ext uri="{BB962C8B-B14F-4D97-AF65-F5344CB8AC3E}">
        <p14:creationId xmlns:p14="http://schemas.microsoft.com/office/powerpoint/2010/main" val="3233958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316421-8C57-E302-CF10-40133A0F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Tri-Valley Life Sciences Summit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2FE51E-AED2-99D6-010F-DED8AF1E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1DE4AF-F4D6-7163-0433-3203F097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937D8E-3C68-0578-3209-5F562AED75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TRI-VALLEY LIFE SCIENCES SUMMIT SPONSORSHIP</a:t>
            </a:r>
          </a:p>
        </p:txBody>
      </p:sp>
      <p:sp>
        <p:nvSpPr>
          <p:cNvPr id="20" name="Google Shape;106;p2">
            <a:extLst>
              <a:ext uri="{FF2B5EF4-FFF2-40B4-BE49-F238E27FC236}">
                <a16:creationId xmlns:a16="http://schemas.microsoft.com/office/drawing/2014/main" id="{68336668-62CC-7CC5-4268-EA3EEFC27FB8}"/>
              </a:ext>
            </a:extLst>
          </p:cNvPr>
          <p:cNvSpPr txBox="1">
            <a:spLocks/>
          </p:cNvSpPr>
          <p:nvPr/>
        </p:nvSpPr>
        <p:spPr>
          <a:xfrm>
            <a:off x="544693" y="1784193"/>
            <a:ext cx="3330213" cy="40436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vert="horz" wrap="square" lIns="274320" tIns="182880" rIns="274320" bIns="2743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erriweather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erriweather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erriweather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Merriweather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Merriweather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838787"/>
              </a:buClr>
              <a:buSzPts val="2000"/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FFFFFF">
                    <a:alpha val="79895"/>
                  </a:srgbClr>
                </a:solidFill>
              </a:rPr>
              <a:t> </a:t>
            </a:r>
            <a:r>
              <a:rPr lang="en-US" sz="3200" dirty="0">
                <a:solidFill>
                  <a:srgbClr val="FFFFFF">
                    <a:alpha val="79895"/>
                  </a:srgbClr>
                </a:solidFill>
              </a:rPr>
              <a:t>2023 Summit Snapshot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838787"/>
              </a:buClr>
              <a:buSzPts val="2000"/>
              <a:buFont typeface="Arial" panose="020B0604020202020204" pitchFamily="34" charset="0"/>
              <a:buNone/>
            </a:pPr>
            <a:endParaRPr lang="en-US" sz="3200" dirty="0">
              <a:solidFill>
                <a:srgbClr val="FFFFFF">
                  <a:alpha val="79895"/>
                </a:srgb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838787"/>
              </a:buClr>
              <a:buSzPts val="2000"/>
            </a:pPr>
            <a:r>
              <a:rPr lang="en-US" sz="2000" dirty="0">
                <a:solidFill>
                  <a:srgbClr val="FFFFFF">
                    <a:alpha val="79895"/>
                  </a:srgbClr>
                </a:solidFill>
              </a:rPr>
              <a:t>$16.5K Raised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838787"/>
              </a:buClr>
              <a:buSzPts val="2000"/>
            </a:pPr>
            <a:endParaRPr lang="en-US" sz="2000" dirty="0">
              <a:solidFill>
                <a:srgbClr val="FFFFFF">
                  <a:alpha val="79895"/>
                </a:srgb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838787"/>
              </a:buClr>
              <a:buSzPts val="2000"/>
            </a:pPr>
            <a:r>
              <a:rPr lang="en-US" sz="2000" dirty="0">
                <a:solidFill>
                  <a:srgbClr val="FFFFFF">
                    <a:alpha val="79895"/>
                  </a:srgbClr>
                </a:solidFill>
              </a:rPr>
              <a:t>175 Attendees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838787"/>
              </a:buClr>
              <a:buSzPts val="2000"/>
            </a:pPr>
            <a:endParaRPr lang="en-US" sz="2000" dirty="0">
              <a:solidFill>
                <a:srgbClr val="FFFFFF">
                  <a:alpha val="79895"/>
                </a:srgb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838787"/>
              </a:buClr>
              <a:buSzPts val="2000"/>
            </a:pPr>
            <a:r>
              <a:rPr lang="en-US" sz="2000" dirty="0">
                <a:solidFill>
                  <a:srgbClr val="FFFFFF">
                    <a:alpha val="79895"/>
                  </a:srgbClr>
                </a:solidFill>
              </a:rPr>
              <a:t>13 Sponsors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838787"/>
              </a:buClr>
              <a:buSzPts val="2000"/>
              <a:buFont typeface="Arial" panose="020B0604020202020204" pitchFamily="34" charset="0"/>
              <a:buNone/>
            </a:pPr>
            <a:endParaRPr lang="en-US" sz="1600" dirty="0">
              <a:solidFill>
                <a:srgbClr val="FFFFFF">
                  <a:alpha val="79895"/>
                </a:srgb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838787"/>
              </a:buClr>
              <a:buSzPts val="2000"/>
              <a:buFont typeface="Arial" panose="020B0604020202020204" pitchFamily="34" charset="0"/>
              <a:buNone/>
            </a:pPr>
            <a:endParaRPr lang="en-US" sz="1600" dirty="0">
              <a:solidFill>
                <a:srgbClr val="FFFFFF">
                  <a:alpha val="79895"/>
                </a:srgbClr>
              </a:solidFill>
            </a:endParaRPr>
          </a:p>
        </p:txBody>
      </p:sp>
      <p:pic>
        <p:nvPicPr>
          <p:cNvPr id="9" name="startup_tri-valley____tri-valley_life_sciences_summit_2023_highlights (1080p) (1).mp4">
            <a:hlinkClick r:id="" action="ppaction://media"/>
            <a:extLst>
              <a:ext uri="{FF2B5EF4-FFF2-40B4-BE49-F238E27FC236}">
                <a16:creationId xmlns:a16="http://schemas.microsoft.com/office/drawing/2014/main" id="{EEF921D7-3983-5428-B400-FA258B27B2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1909707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24361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800F92-4B5A-7B73-8282-BF2A5BD15D46}"/>
              </a:ext>
            </a:extLst>
          </p:cNvPr>
          <p:cNvSpPr/>
          <p:nvPr/>
        </p:nvSpPr>
        <p:spPr>
          <a:xfrm>
            <a:off x="0" y="2187615"/>
            <a:ext cx="12192000" cy="30441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51369-222F-BACB-C0A7-328ED456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Event Info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A105B-953D-7AFF-F82D-F4F7A3AD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37A96-399B-0B43-2054-A59003E1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424C38-8639-3814-5A84-2B439AE84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TRI-VALLEY LIFE SCIENCES SUMMIT SPONSORSHIP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7E65931-702D-E939-3847-F633CF995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471971"/>
              </p:ext>
            </p:extLst>
          </p:nvPr>
        </p:nvGraphicFramePr>
        <p:xfrm>
          <a:off x="838200" y="2469219"/>
          <a:ext cx="6673770" cy="25158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2954">
                  <a:extLst>
                    <a:ext uri="{9D8B030D-6E8A-4147-A177-3AD203B41FA5}">
                      <a16:colId xmlns:a16="http://schemas.microsoft.com/office/drawing/2014/main" val="729205688"/>
                    </a:ext>
                  </a:extLst>
                </a:gridCol>
                <a:gridCol w="4930816">
                  <a:extLst>
                    <a:ext uri="{9D8B030D-6E8A-4147-A177-3AD203B41FA5}">
                      <a16:colId xmlns:a16="http://schemas.microsoft.com/office/drawing/2014/main" val="3451781026"/>
                    </a:ext>
                  </a:extLst>
                </a:gridCol>
              </a:tblGrid>
              <a:tr h="532343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Date: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October 23, 2024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5750912"/>
                  </a:ext>
                </a:extLst>
              </a:tr>
              <a:tr h="532343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Time: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4:30 pm – 7:30 pm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431764"/>
                  </a:ext>
                </a:extLst>
              </a:tr>
              <a:tr h="532343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Location: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Rosewood Commons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945434"/>
                  </a:ext>
                </a:extLst>
              </a:tr>
              <a:tr h="918838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Keynote Event: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Fireside Chat</a:t>
                      </a:r>
                    </a:p>
                    <a:p>
                      <a:endParaRPr lang="en-US" sz="1600" b="0" i="0" dirty="0">
                        <a:solidFill>
                          <a:srgbClr val="FFFFFF"/>
                        </a:solidFill>
                        <a:latin typeface="Merriweather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136879"/>
                  </a:ext>
                </a:extLst>
              </a:tr>
            </a:tbl>
          </a:graphicData>
        </a:graphic>
      </p:graphicFrame>
      <p:pic>
        <p:nvPicPr>
          <p:cNvPr id="11" name="Google Shape;129;p3" descr="IMG_9359.jpg">
            <a:extLst>
              <a:ext uri="{FF2B5EF4-FFF2-40B4-BE49-F238E27FC236}">
                <a16:creationId xmlns:a16="http://schemas.microsoft.com/office/drawing/2014/main" id="{FB13325B-6171-5E1C-E8CB-E781278C69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48041" y="1997380"/>
            <a:ext cx="5189316" cy="345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9;p3">
            <a:extLst>
              <a:ext uri="{FF2B5EF4-FFF2-40B4-BE49-F238E27FC236}">
                <a16:creationId xmlns:a16="http://schemas.microsoft.com/office/drawing/2014/main" id="{F4B5A29F-EB7E-057F-0AA3-E58B8DB202FF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6875361" y="2028911"/>
            <a:ext cx="5189316" cy="3459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15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800F92-4B5A-7B73-8282-BF2A5BD15D46}"/>
              </a:ext>
            </a:extLst>
          </p:cNvPr>
          <p:cNvSpPr/>
          <p:nvPr/>
        </p:nvSpPr>
        <p:spPr>
          <a:xfrm>
            <a:off x="0" y="1800380"/>
            <a:ext cx="12192000" cy="38596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51369-222F-BACB-C0A7-328ED456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Event 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A105B-953D-7AFF-F82D-F4F7A3AD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37A96-399B-0B43-2054-A59003E1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424C38-8639-3814-5A84-2B439AE84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TRI-VALLEY LIFE SCIENCES SUMMIT SPONSORSHIP</a:t>
            </a:r>
          </a:p>
        </p:txBody>
      </p:sp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67A54302-37A0-B13D-7381-F449891A3B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9832630"/>
              </p:ext>
            </p:extLst>
          </p:nvPr>
        </p:nvGraphicFramePr>
        <p:xfrm>
          <a:off x="838200" y="2290220"/>
          <a:ext cx="10346626" cy="2123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9418">
                  <a:extLst>
                    <a:ext uri="{9D8B030D-6E8A-4147-A177-3AD203B41FA5}">
                      <a16:colId xmlns:a16="http://schemas.microsoft.com/office/drawing/2014/main" val="2032702602"/>
                    </a:ext>
                  </a:extLst>
                </a:gridCol>
                <a:gridCol w="8657208">
                  <a:extLst>
                    <a:ext uri="{9D8B030D-6E8A-4147-A177-3AD203B41FA5}">
                      <a16:colId xmlns:a16="http://schemas.microsoft.com/office/drawing/2014/main" val="2512234452"/>
                    </a:ext>
                  </a:extLst>
                </a:gridCol>
              </a:tblGrid>
              <a:tr h="42461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4:30 pm </a:t>
                      </a:r>
                      <a:endParaRPr lang="en-US" sz="1600" b="0" i="0" dirty="0">
                        <a:latin typeface="Merriweather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Registration and Networking</a:t>
                      </a:r>
                      <a:endParaRPr lang="en-US" sz="1600" b="0" i="0" dirty="0">
                        <a:latin typeface="Merriweather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204271"/>
                  </a:ext>
                </a:extLst>
              </a:tr>
              <a:tr h="42461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5:30 pm</a:t>
                      </a:r>
                      <a:endParaRPr lang="en-US" sz="1600" b="0" i="0" dirty="0">
                        <a:latin typeface="Merriweather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Welcome</a:t>
                      </a:r>
                      <a:endParaRPr lang="en-US" sz="1600" b="0" i="0" dirty="0">
                        <a:latin typeface="Merriweather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369913"/>
                  </a:ext>
                </a:extLst>
              </a:tr>
              <a:tr h="42461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5:45 pm</a:t>
                      </a:r>
                      <a:endParaRPr lang="en-US" sz="1600" b="0" i="0" dirty="0">
                        <a:latin typeface="Merriweather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Fireside chat</a:t>
                      </a:r>
                      <a:endParaRPr lang="en-US" sz="1600" b="0" i="0" dirty="0">
                        <a:latin typeface="Merriweather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005817"/>
                  </a:ext>
                </a:extLst>
              </a:tr>
              <a:tr h="42461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6:15 pm</a:t>
                      </a:r>
                      <a:endParaRPr lang="en-US" sz="1600" b="0" i="0" dirty="0">
                        <a:latin typeface="Merriweather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Panel of life sciences entrepreneurs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856494"/>
                  </a:ext>
                </a:extLst>
              </a:tr>
              <a:tr h="42461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6:45- 7:30 pm</a:t>
                      </a:r>
                      <a:endParaRPr lang="en-US" sz="1600" b="0" i="0" dirty="0">
                        <a:latin typeface="Merriweather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Merriweather" pitchFamily="2" charset="77"/>
                        </a:rPr>
                        <a:t>Closing remarks and networking</a:t>
                      </a:r>
                      <a:endParaRPr lang="en-US" sz="1600" b="0" i="0" dirty="0">
                        <a:latin typeface="Merriweather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7517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09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800F92-4B5A-7B73-8282-BF2A5BD15D46}"/>
              </a:ext>
            </a:extLst>
          </p:cNvPr>
          <p:cNvSpPr/>
          <p:nvPr/>
        </p:nvSpPr>
        <p:spPr>
          <a:xfrm>
            <a:off x="0" y="1800380"/>
            <a:ext cx="12192000" cy="38596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51369-222F-BACB-C0A7-328ED456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Sponsorship Tiers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A105B-953D-7AFF-F82D-F4F7A3AD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37A96-399B-0B43-2054-A59003E1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424C38-8639-3814-5A84-2B439AE84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TRI-VALLEY LIFE SCIENCES SUMMIT SPONSORSHIP</a:t>
            </a:r>
          </a:p>
        </p:txBody>
      </p:sp>
      <p:sp>
        <p:nvSpPr>
          <p:cNvPr id="13" name="Google Shape;126;p3">
            <a:extLst>
              <a:ext uri="{FF2B5EF4-FFF2-40B4-BE49-F238E27FC236}">
                <a16:creationId xmlns:a16="http://schemas.microsoft.com/office/drawing/2014/main" id="{B294504D-DA5A-092A-F247-927A28CCBF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859640"/>
          </a:xfrm>
        </p:spPr>
        <p:txBody>
          <a:bodyPr anchor="ctr"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Ecosystem Sponsor : $2,500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Event Sponsor (no limit): $500</a:t>
            </a:r>
          </a:p>
        </p:txBody>
      </p:sp>
      <p:pic>
        <p:nvPicPr>
          <p:cNvPr id="15" name="Google Shape;129;p3" descr="IMG_9359.jpg">
            <a:extLst>
              <a:ext uri="{FF2B5EF4-FFF2-40B4-BE49-F238E27FC236}">
                <a16:creationId xmlns:a16="http://schemas.microsoft.com/office/drawing/2014/main" id="{DDC5DF34-F07E-84D1-4D86-A1C96AC3E9F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21256" y="3886582"/>
            <a:ext cx="3332544" cy="222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;p3" descr="IMG_9535.jpg">
            <a:extLst>
              <a:ext uri="{FF2B5EF4-FFF2-40B4-BE49-F238E27FC236}">
                <a16:creationId xmlns:a16="http://schemas.microsoft.com/office/drawing/2014/main" id="{0D595646-F95C-BAD9-6F3E-CCFA3159F7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1256" y="1416814"/>
            <a:ext cx="3332544" cy="2221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096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800F92-4B5A-7B73-8282-BF2A5BD15D46}"/>
              </a:ext>
            </a:extLst>
          </p:cNvPr>
          <p:cNvSpPr/>
          <p:nvPr/>
        </p:nvSpPr>
        <p:spPr>
          <a:xfrm>
            <a:off x="0" y="1724603"/>
            <a:ext cx="12192000" cy="41142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51369-222F-BACB-C0A7-328ED456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 Sponsor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A105B-953D-7AFF-F82D-F4F7A3AD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37A96-399B-0B43-2054-A59003E1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424C38-8639-3814-5A84-2B439AE84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TRI-VALLEY LIFE SCIENCES SUMMIT SPONSORSHIP</a:t>
            </a:r>
          </a:p>
        </p:txBody>
      </p:sp>
      <p:sp>
        <p:nvSpPr>
          <p:cNvPr id="13" name="Google Shape;126;p3">
            <a:extLst>
              <a:ext uri="{FF2B5EF4-FFF2-40B4-BE49-F238E27FC236}">
                <a16:creationId xmlns:a16="http://schemas.microsoft.com/office/drawing/2014/main" id="{B294504D-DA5A-092A-F247-927A28CCBF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00381"/>
            <a:ext cx="6835815" cy="3859640"/>
          </a:xfrm>
        </p:spPr>
        <p:txBody>
          <a:bodyPr anchor="ctr">
            <a:normAutofit/>
          </a:bodyPr>
          <a:lstStyle/>
          <a:p>
            <a:r>
              <a:rPr lang="en-US" dirty="0"/>
              <a:t>$2,500</a:t>
            </a:r>
          </a:p>
          <a:p>
            <a:r>
              <a:rPr lang="en-US" dirty="0"/>
              <a:t>Prominent brand placement on event website and selected marketing and PR materials.</a:t>
            </a:r>
          </a:p>
          <a:p>
            <a:r>
              <a:rPr lang="en-US" dirty="0"/>
              <a:t>Company acknowledgment and description during the Summit</a:t>
            </a:r>
          </a:p>
        </p:txBody>
      </p:sp>
      <p:pic>
        <p:nvPicPr>
          <p:cNvPr id="15" name="Google Shape;129;p3" descr="IMG_9359.jpg">
            <a:extLst>
              <a:ext uri="{FF2B5EF4-FFF2-40B4-BE49-F238E27FC236}">
                <a16:creationId xmlns:a16="http://schemas.microsoft.com/office/drawing/2014/main" id="{DDC5DF34-F07E-84D1-4D86-A1C96AC3E9F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21256" y="3886582"/>
            <a:ext cx="3332544" cy="222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;p3" descr="IMG_9535.jpg">
            <a:extLst>
              <a:ext uri="{FF2B5EF4-FFF2-40B4-BE49-F238E27FC236}">
                <a16:creationId xmlns:a16="http://schemas.microsoft.com/office/drawing/2014/main" id="{0D595646-F95C-BAD9-6F3E-CCFA3159F7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1256" y="1416814"/>
            <a:ext cx="3332544" cy="22216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5;p7">
            <a:extLst>
              <a:ext uri="{FF2B5EF4-FFF2-40B4-BE49-F238E27FC236}">
                <a16:creationId xmlns:a16="http://schemas.microsoft.com/office/drawing/2014/main" id="{300E96FE-9E9C-3104-70D9-33E3E1FAC12A}"/>
              </a:ext>
            </a:extLst>
          </p:cNvPr>
          <p:cNvSpPr txBox="1"/>
          <p:nvPr/>
        </p:nvSpPr>
        <p:spPr>
          <a:xfrm>
            <a:off x="838201" y="5952184"/>
            <a:ext cx="7102032" cy="15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95" tIns="13395" rIns="13395" bIns="13395" anchor="ctr" anchorCtr="0">
            <a:spAutoFit/>
          </a:bodyPr>
          <a:lstStyle/>
          <a:p>
            <a:pPr>
              <a:buClr>
                <a:srgbClr val="838787"/>
              </a:buClr>
              <a:buSzPts val="1300"/>
            </a:pPr>
            <a:r>
              <a:rPr lang="en-US" sz="800" dirty="0">
                <a:solidFill>
                  <a:srgbClr val="AFB6C1"/>
                </a:solidFill>
                <a:latin typeface="Merriweather" pitchFamily="2" charset="77"/>
                <a:ea typeface="Avenir"/>
                <a:cs typeface="Avenir"/>
                <a:sym typeface="Avenir"/>
              </a:rPr>
              <a:t>* Best efforts will be made to accommodate sponsor desires, but Summit organizers have final say over content development. </a:t>
            </a:r>
            <a:endParaRPr sz="600" dirty="0">
              <a:solidFill>
                <a:srgbClr val="AFB6C1"/>
              </a:solidFill>
              <a:latin typeface="Merriweath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2611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800F92-4B5A-7B73-8282-BF2A5BD15D46}"/>
              </a:ext>
            </a:extLst>
          </p:cNvPr>
          <p:cNvSpPr/>
          <p:nvPr/>
        </p:nvSpPr>
        <p:spPr>
          <a:xfrm>
            <a:off x="0" y="1724603"/>
            <a:ext cx="12192000" cy="41142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51369-222F-BACB-C0A7-328ED456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Sponsor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A105B-953D-7AFF-F82D-F4F7A3AD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37A96-399B-0B43-2054-A59003E1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424C38-8639-3814-5A84-2B439AE84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TRI-VALLEY LIFE SCIENCES SUMMIT SPONSORSHIP</a:t>
            </a:r>
          </a:p>
        </p:txBody>
      </p:sp>
      <p:sp>
        <p:nvSpPr>
          <p:cNvPr id="13" name="Google Shape;126;p3">
            <a:extLst>
              <a:ext uri="{FF2B5EF4-FFF2-40B4-BE49-F238E27FC236}">
                <a16:creationId xmlns:a16="http://schemas.microsoft.com/office/drawing/2014/main" id="{B294504D-DA5A-092A-F247-927A28CCBF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00381"/>
            <a:ext cx="6835815" cy="3859640"/>
          </a:xfrm>
        </p:spPr>
        <p:txBody>
          <a:bodyPr anchor="ctr">
            <a:normAutofit/>
          </a:bodyPr>
          <a:lstStyle/>
          <a:p>
            <a:r>
              <a:rPr lang="en-US" dirty="0"/>
              <a:t>Event Sponsor - $500</a:t>
            </a:r>
          </a:p>
          <a:p>
            <a:r>
              <a:rPr lang="en-US" dirty="0"/>
              <a:t>Brand placement on event website and on event day</a:t>
            </a:r>
            <a:endParaRPr lang="en-US" dirty="0">
              <a:effectLst/>
            </a:endParaRPr>
          </a:p>
        </p:txBody>
      </p:sp>
      <p:pic>
        <p:nvPicPr>
          <p:cNvPr id="15" name="Google Shape;129;p3" descr="IMG_9359.jpg">
            <a:extLst>
              <a:ext uri="{FF2B5EF4-FFF2-40B4-BE49-F238E27FC236}">
                <a16:creationId xmlns:a16="http://schemas.microsoft.com/office/drawing/2014/main" id="{DDC5DF34-F07E-84D1-4D86-A1C96AC3E9F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21256" y="3886582"/>
            <a:ext cx="3332544" cy="222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;p3" descr="IMG_9535.jpg">
            <a:extLst>
              <a:ext uri="{FF2B5EF4-FFF2-40B4-BE49-F238E27FC236}">
                <a16:creationId xmlns:a16="http://schemas.microsoft.com/office/drawing/2014/main" id="{0D595646-F95C-BAD9-6F3E-CCFA3159F7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1256" y="1416814"/>
            <a:ext cx="3332544" cy="2221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6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800F92-4B5A-7B73-8282-BF2A5BD15D46}"/>
              </a:ext>
            </a:extLst>
          </p:cNvPr>
          <p:cNvSpPr/>
          <p:nvPr/>
        </p:nvSpPr>
        <p:spPr>
          <a:xfrm>
            <a:off x="0" y="1724603"/>
            <a:ext cx="12192000" cy="41142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51369-222F-BACB-C0A7-328ED456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Participate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A105B-953D-7AFF-F82D-F4F7A3AD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Sponsorship Prospectus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37A96-399B-0B43-2054-A59003E1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BD1E-35EF-5F46-8AAE-9CDA9869A7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424C38-8639-3814-5A84-2B439AE84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TRI-VALLEY LIFE SCIENCES SUMMIT SPONSORSHIP</a:t>
            </a:r>
          </a:p>
        </p:txBody>
      </p:sp>
      <p:sp>
        <p:nvSpPr>
          <p:cNvPr id="13" name="Google Shape;126;p3">
            <a:extLst>
              <a:ext uri="{FF2B5EF4-FFF2-40B4-BE49-F238E27FC236}">
                <a16:creationId xmlns:a16="http://schemas.microsoft.com/office/drawing/2014/main" id="{B294504D-DA5A-092A-F247-927A28CCBF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724602"/>
            <a:ext cx="10515600" cy="411428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Contact…</a:t>
            </a:r>
            <a:br>
              <a:rPr lang="en-US" dirty="0"/>
            </a:br>
            <a:r>
              <a:rPr lang="en-US" dirty="0"/>
              <a:t>Yolanda Fintschenko </a:t>
            </a:r>
            <a:r>
              <a:rPr lang="en-US" dirty="0">
                <a:solidFill>
                  <a:srgbClr val="233B5C"/>
                </a:solidFill>
              </a:rPr>
              <a:t>|</a:t>
            </a:r>
            <a:r>
              <a:rPr lang="en-US" dirty="0"/>
              <a:t> </a:t>
            </a:r>
            <a:r>
              <a:rPr lang="en-US" u="sng" dirty="0">
                <a:solidFill>
                  <a:schemeClr val="bg1">
                    <a:alpha val="70000"/>
                  </a:schemeClr>
                </a:solidFill>
              </a:rPr>
              <a:t>yolandaf@igateihub.org</a:t>
            </a:r>
            <a:endParaRPr lang="en-US" dirty="0">
              <a:solidFill>
                <a:schemeClr val="bg1">
                  <a:alpha val="70000"/>
                </a:schemeClr>
              </a:solidFill>
            </a:endParaRP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8677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9725</TotalTime>
  <Words>222</Words>
  <Application>Microsoft Macintosh PowerPoint</Application>
  <PresentationFormat>Widescreen</PresentationFormat>
  <Paragraphs>64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Gentium Basic</vt:lpstr>
      <vt:lpstr>Merriweather</vt:lpstr>
      <vt:lpstr>Office Theme</vt:lpstr>
      <vt:lpstr>Tri-Valley Life Sciences Summit</vt:lpstr>
      <vt:lpstr>Tri-Valley Life Sciences Summit</vt:lpstr>
      <vt:lpstr>2024 Event Info</vt:lpstr>
      <vt:lpstr>Proposed Event Agenda</vt:lpstr>
      <vt:lpstr>Available Sponsorship Tiers</vt:lpstr>
      <vt:lpstr>Ecosystem Sponsor</vt:lpstr>
      <vt:lpstr>Event Sponsor</vt:lpstr>
      <vt:lpstr>To Participate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Oliver</dc:creator>
  <cp:lastModifiedBy>Yolanda Fintschenko</cp:lastModifiedBy>
  <cp:revision>8</cp:revision>
  <dcterms:created xsi:type="dcterms:W3CDTF">2022-06-22T21:33:14Z</dcterms:created>
  <dcterms:modified xsi:type="dcterms:W3CDTF">2024-09-10T23:44:56Z</dcterms:modified>
</cp:coreProperties>
</file>