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2" r:id="rId1"/>
  </p:sldMasterIdLst>
  <p:notesMasterIdLst>
    <p:notesMasterId r:id="rId19"/>
  </p:notesMasterIdLst>
  <p:sldIdLst>
    <p:sldId id="256" r:id="rId2"/>
    <p:sldId id="273" r:id="rId3"/>
    <p:sldId id="272" r:id="rId4"/>
    <p:sldId id="274" r:id="rId5"/>
    <p:sldId id="263" r:id="rId6"/>
    <p:sldId id="259" r:id="rId7"/>
    <p:sldId id="257" r:id="rId8"/>
    <p:sldId id="258" r:id="rId9"/>
    <p:sldId id="260" r:id="rId10"/>
    <p:sldId id="261" r:id="rId11"/>
    <p:sldId id="268" r:id="rId12"/>
    <p:sldId id="270" r:id="rId13"/>
    <p:sldId id="264" r:id="rId14"/>
    <p:sldId id="267" r:id="rId15"/>
    <p:sldId id="291" r:id="rId16"/>
    <p:sldId id="265"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3B5C"/>
    <a:srgbClr val="AFB6C1"/>
    <a:srgbClr val="003E5C"/>
    <a:srgbClr val="3A4852"/>
    <a:srgbClr val="003569"/>
    <a:srgbClr val="00162D"/>
    <a:srgbClr val="00456F"/>
    <a:srgbClr val="004E62"/>
    <a:srgbClr val="194156"/>
    <a:srgbClr val="0040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6327"/>
  </p:normalViewPr>
  <p:slideViewPr>
    <p:cSldViewPr snapToGrid="0" snapToObjects="1">
      <p:cViewPr varScale="1">
        <p:scale>
          <a:sx n="93" d="100"/>
          <a:sy n="93" d="100"/>
        </p:scale>
        <p:origin x="216"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Fintschenko" userId="e26766f7-dae5-40e1-bf87-4f5ea4ce4cff" providerId="ADAL" clId="{5BFC9A86-E9D2-5E21-83D5-07698EB16A2C}"/>
    <pc:docChg chg="undo custSel addSld modSld sldOrd">
      <pc:chgData name="Yolanda Fintschenko" userId="e26766f7-dae5-40e1-bf87-4f5ea4ce4cff" providerId="ADAL" clId="{5BFC9A86-E9D2-5E21-83D5-07698EB16A2C}" dt="2025-09-08T22:50:37.570" v="66" actId="20577"/>
      <pc:docMkLst>
        <pc:docMk/>
      </pc:docMkLst>
      <pc:sldChg chg="modSp mod">
        <pc:chgData name="Yolanda Fintschenko" userId="e26766f7-dae5-40e1-bf87-4f5ea4ce4cff" providerId="ADAL" clId="{5BFC9A86-E9D2-5E21-83D5-07698EB16A2C}" dt="2025-09-08T22:48:38.297" v="16" actId="20577"/>
        <pc:sldMkLst>
          <pc:docMk/>
          <pc:sldMk cId="2252098498" sldId="260"/>
        </pc:sldMkLst>
        <pc:graphicFrameChg chg="modGraphic">
          <ac:chgData name="Yolanda Fintschenko" userId="e26766f7-dae5-40e1-bf87-4f5ea4ce4cff" providerId="ADAL" clId="{5BFC9A86-E9D2-5E21-83D5-07698EB16A2C}" dt="2025-09-08T22:48:38.297" v="16" actId="20577"/>
          <ac:graphicFrameMkLst>
            <pc:docMk/>
            <pc:sldMk cId="2252098498" sldId="260"/>
            <ac:graphicFrameMk id="14" creationId="{67A54302-37A0-B13D-7381-F449891A3B6E}"/>
          </ac:graphicFrameMkLst>
        </pc:graphicFrameChg>
      </pc:sldChg>
      <pc:sldChg chg="modSp add mod ord">
        <pc:chgData name="Yolanda Fintschenko" userId="e26766f7-dae5-40e1-bf87-4f5ea4ce4cff" providerId="ADAL" clId="{5BFC9A86-E9D2-5E21-83D5-07698EB16A2C}" dt="2025-09-08T22:50:37.570" v="66" actId="20577"/>
        <pc:sldMkLst>
          <pc:docMk/>
          <pc:sldMk cId="3966757289" sldId="291"/>
        </pc:sldMkLst>
        <pc:spChg chg="mod">
          <ac:chgData name="Yolanda Fintschenko" userId="e26766f7-dae5-40e1-bf87-4f5ea4ce4cff" providerId="ADAL" clId="{5BFC9A86-E9D2-5E21-83D5-07698EB16A2C}" dt="2025-09-08T22:49:46.958" v="28" actId="20577"/>
          <ac:spMkLst>
            <pc:docMk/>
            <pc:sldMk cId="3966757289" sldId="291"/>
            <ac:spMk id="2" creationId="{99BA9CE0-55EC-9AEF-D28C-2F5E50950D2A}"/>
          </ac:spMkLst>
        </pc:spChg>
        <pc:spChg chg="mod">
          <ac:chgData name="Yolanda Fintschenko" userId="e26766f7-dae5-40e1-bf87-4f5ea4ce4cff" providerId="ADAL" clId="{5BFC9A86-E9D2-5E21-83D5-07698EB16A2C}" dt="2025-09-08T22:50:37.570" v="66" actId="20577"/>
          <ac:spMkLst>
            <pc:docMk/>
            <pc:sldMk cId="3966757289" sldId="291"/>
            <ac:spMk id="13" creationId="{7897589A-5D76-AA0D-E32D-3A530EF2070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EC194E-AE57-EF44-A00C-2A4A50B98CD1}" type="datetimeFigureOut">
              <a:rPr lang="en-US" smtClean="0"/>
              <a:t>9/8/25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F5808-5978-0842-8246-53F4EF62340E}" type="slidenum">
              <a:rPr lang="en-US" smtClean="0"/>
              <a:t>‹#›</a:t>
            </a:fld>
            <a:endParaRPr lang="en-US" dirty="0"/>
          </a:p>
        </p:txBody>
      </p:sp>
    </p:spTree>
    <p:extLst>
      <p:ext uri="{BB962C8B-B14F-4D97-AF65-F5344CB8AC3E}">
        <p14:creationId xmlns:p14="http://schemas.microsoft.com/office/powerpoint/2010/main" val="3500300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716758eef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g2716758ee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6ac6e494a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g36ac6e494a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092e4d9df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3092e4d9df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g3092e4d9df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6ac6e494a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 name="Google Shape;132;g36ac6e494a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75c68e252e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g375c68e252e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Comments: List events  - number of events that we have at daybreak Labs, add DBL Founders talk to classes and clubs, Anyone that has space at the incubator would have to contribute to the student life in the following ways: Mentor interss, speak at clubs and classes, etc. </a:t>
            </a:r>
            <a:endParaRPr/>
          </a:p>
        </p:txBody>
      </p:sp>
      <p:sp>
        <p:nvSpPr>
          <p:cNvPr id="126" name="Google Shape;12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6df397ba16_0_8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g36df397ba16_0_8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g36df397ba16_0_8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D1C3-AE91-68BE-1139-C6E8DE2EDE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D17A05-C05B-9654-5B98-35A49AEB8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92127D-239A-F387-D0A8-4B3DAE0365ED}"/>
              </a:ext>
            </a:extLst>
          </p:cNvPr>
          <p:cNvSpPr>
            <a:spLocks noGrp="1"/>
          </p:cNvSpPr>
          <p:nvPr>
            <p:ph type="dt" sz="half" idx="10"/>
          </p:nvPr>
        </p:nvSpPr>
        <p:spPr/>
        <p:txBody>
          <a:bodyPr/>
          <a:lstStyle/>
          <a:p>
            <a:fld id="{26FAFE75-9D67-A747-B28E-F8EB0B246FC2}" type="datetimeFigureOut">
              <a:rPr lang="en-US" smtClean="0"/>
              <a:t>9/8/25</a:t>
            </a:fld>
            <a:endParaRPr lang="en-US"/>
          </a:p>
        </p:txBody>
      </p:sp>
      <p:sp>
        <p:nvSpPr>
          <p:cNvPr id="5" name="Footer Placeholder 4">
            <a:extLst>
              <a:ext uri="{FF2B5EF4-FFF2-40B4-BE49-F238E27FC236}">
                <a16:creationId xmlns:a16="http://schemas.microsoft.com/office/drawing/2014/main" id="{BDA9A78B-E0EF-7AD3-4829-C8A544610538}"/>
              </a:ext>
            </a:extLst>
          </p:cNvPr>
          <p:cNvSpPr>
            <a:spLocks noGrp="1"/>
          </p:cNvSpPr>
          <p:nvPr>
            <p:ph type="ftr" sz="quarter" idx="11"/>
          </p:nvPr>
        </p:nvSpPr>
        <p:spPr/>
        <p:txBody>
          <a:bodyPr/>
          <a:lstStyle/>
          <a:p>
            <a:r>
              <a:rPr lang="en-US"/>
              <a:t>Sponsorship Prospectus</a:t>
            </a:r>
            <a:endParaRPr lang="en-US" dirty="0"/>
          </a:p>
        </p:txBody>
      </p:sp>
      <p:sp>
        <p:nvSpPr>
          <p:cNvPr id="6" name="Slide Number Placeholder 5">
            <a:extLst>
              <a:ext uri="{FF2B5EF4-FFF2-40B4-BE49-F238E27FC236}">
                <a16:creationId xmlns:a16="http://schemas.microsoft.com/office/drawing/2014/main" id="{0E6550D6-5F3F-774C-CE59-D14B0C735247}"/>
              </a:ext>
            </a:extLst>
          </p:cNvPr>
          <p:cNvSpPr>
            <a:spLocks noGrp="1"/>
          </p:cNvSpPr>
          <p:nvPr>
            <p:ph type="sldNum" sz="quarter" idx="12"/>
          </p:nvPr>
        </p:nvSpPr>
        <p:spPr/>
        <p:txBody>
          <a:bodyPr/>
          <a:lstStyle/>
          <a:p>
            <a:fld id="{A622BD1E-35EF-5F46-8AAE-9CDA9869A7A5}" type="slidenum">
              <a:rPr lang="en-US" smtClean="0"/>
              <a:t>‹#›</a:t>
            </a:fld>
            <a:endParaRPr lang="en-US" dirty="0"/>
          </a:p>
        </p:txBody>
      </p:sp>
      <p:pic>
        <p:nvPicPr>
          <p:cNvPr id="7" name="Picture 6">
            <a:extLst>
              <a:ext uri="{FF2B5EF4-FFF2-40B4-BE49-F238E27FC236}">
                <a16:creationId xmlns:a16="http://schemas.microsoft.com/office/drawing/2014/main" id="{D5C488CF-A4B6-C89E-84A5-10A94A8CE941}"/>
              </a:ext>
            </a:extLst>
          </p:cNvPr>
          <p:cNvPicPr>
            <a:picLocks noChangeAspect="1"/>
          </p:cNvPicPr>
          <p:nvPr userDrawn="1"/>
        </p:nvPicPr>
        <p:blipFill>
          <a:blip r:embed="rId2"/>
          <a:srcRect/>
          <a:stretch/>
        </p:blipFill>
        <p:spPr>
          <a:xfrm>
            <a:off x="9888855" y="6361972"/>
            <a:ext cx="1377833" cy="353877"/>
          </a:xfrm>
          <a:prstGeom prst="rect">
            <a:avLst/>
          </a:prstGeom>
        </p:spPr>
      </p:pic>
    </p:spTree>
    <p:extLst>
      <p:ext uri="{BB962C8B-B14F-4D97-AF65-F5344CB8AC3E}">
        <p14:creationId xmlns:p14="http://schemas.microsoft.com/office/powerpoint/2010/main" val="2277993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697BA-40A4-BE84-CE2E-27780C2E27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35941B-17C0-8D79-77FF-091537244A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10E18-103A-5FA7-93A6-9C16CE2E2579}"/>
              </a:ext>
            </a:extLst>
          </p:cNvPr>
          <p:cNvSpPr>
            <a:spLocks noGrp="1"/>
          </p:cNvSpPr>
          <p:nvPr>
            <p:ph type="dt" sz="half" idx="10"/>
          </p:nvPr>
        </p:nvSpPr>
        <p:spPr/>
        <p:txBody>
          <a:bodyPr/>
          <a:lstStyle/>
          <a:p>
            <a:fld id="{26FAFE75-9D67-A747-B28E-F8EB0B246FC2}" type="datetimeFigureOut">
              <a:rPr lang="en-US" smtClean="0"/>
              <a:t>9/8/25</a:t>
            </a:fld>
            <a:endParaRPr lang="en-US"/>
          </a:p>
        </p:txBody>
      </p:sp>
      <p:sp>
        <p:nvSpPr>
          <p:cNvPr id="5" name="Footer Placeholder 4">
            <a:extLst>
              <a:ext uri="{FF2B5EF4-FFF2-40B4-BE49-F238E27FC236}">
                <a16:creationId xmlns:a16="http://schemas.microsoft.com/office/drawing/2014/main" id="{DA4FBEF3-3852-6D02-396F-C783BA653C0A}"/>
              </a:ext>
            </a:extLst>
          </p:cNvPr>
          <p:cNvSpPr>
            <a:spLocks noGrp="1"/>
          </p:cNvSpPr>
          <p:nvPr>
            <p:ph type="ftr" sz="quarter" idx="11"/>
          </p:nvPr>
        </p:nvSpPr>
        <p:spPr/>
        <p:txBody>
          <a:bodyPr/>
          <a:lstStyle/>
          <a:p>
            <a:r>
              <a:rPr lang="en-US"/>
              <a:t>Sponsorship Prospectus</a:t>
            </a:r>
            <a:endParaRPr lang="en-US" dirty="0"/>
          </a:p>
        </p:txBody>
      </p:sp>
      <p:sp>
        <p:nvSpPr>
          <p:cNvPr id="6" name="Slide Number Placeholder 5">
            <a:extLst>
              <a:ext uri="{FF2B5EF4-FFF2-40B4-BE49-F238E27FC236}">
                <a16:creationId xmlns:a16="http://schemas.microsoft.com/office/drawing/2014/main" id="{03E40A7F-3CEC-A3DA-ED24-8958FB895E3D}"/>
              </a:ext>
            </a:extLst>
          </p:cNvPr>
          <p:cNvSpPr>
            <a:spLocks noGrp="1"/>
          </p:cNvSpPr>
          <p:nvPr>
            <p:ph type="sldNum" sz="quarter" idx="12"/>
          </p:nvPr>
        </p:nvSpPr>
        <p:spPr/>
        <p:txBody>
          <a:bodyPr/>
          <a:lstStyle/>
          <a:p>
            <a:fld id="{A622BD1E-35EF-5F46-8AAE-9CDA9869A7A5}" type="slidenum">
              <a:rPr lang="en-US" smtClean="0"/>
              <a:pPr/>
              <a:t>‹#›</a:t>
            </a:fld>
            <a:endParaRPr lang="en-US" dirty="0"/>
          </a:p>
        </p:txBody>
      </p:sp>
    </p:spTree>
    <p:extLst>
      <p:ext uri="{BB962C8B-B14F-4D97-AF65-F5344CB8AC3E}">
        <p14:creationId xmlns:p14="http://schemas.microsoft.com/office/powerpoint/2010/main" val="201293423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6D4A2-AE18-8EFE-85B4-14A2605739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9AEA52-36DE-5E2D-F2D9-C19BBBCC17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C35C2-B7B4-0A88-D154-1CF855BEE5DF}"/>
              </a:ext>
            </a:extLst>
          </p:cNvPr>
          <p:cNvSpPr>
            <a:spLocks noGrp="1"/>
          </p:cNvSpPr>
          <p:nvPr>
            <p:ph type="dt" sz="half" idx="10"/>
          </p:nvPr>
        </p:nvSpPr>
        <p:spPr/>
        <p:txBody>
          <a:bodyPr/>
          <a:lstStyle/>
          <a:p>
            <a:fld id="{26FAFE75-9D67-A747-B28E-F8EB0B246FC2}" type="datetimeFigureOut">
              <a:rPr lang="en-US" smtClean="0"/>
              <a:t>9/8/25</a:t>
            </a:fld>
            <a:endParaRPr lang="en-US"/>
          </a:p>
        </p:txBody>
      </p:sp>
      <p:sp>
        <p:nvSpPr>
          <p:cNvPr id="5" name="Footer Placeholder 4">
            <a:extLst>
              <a:ext uri="{FF2B5EF4-FFF2-40B4-BE49-F238E27FC236}">
                <a16:creationId xmlns:a16="http://schemas.microsoft.com/office/drawing/2014/main" id="{8E74FCED-3E18-AC7C-6DB3-76C89C505D47}"/>
              </a:ext>
            </a:extLst>
          </p:cNvPr>
          <p:cNvSpPr>
            <a:spLocks noGrp="1"/>
          </p:cNvSpPr>
          <p:nvPr>
            <p:ph type="ftr" sz="quarter" idx="11"/>
          </p:nvPr>
        </p:nvSpPr>
        <p:spPr/>
        <p:txBody>
          <a:bodyPr/>
          <a:lstStyle/>
          <a:p>
            <a:r>
              <a:rPr lang="en-US"/>
              <a:t>Sponsorship Prospectus</a:t>
            </a:r>
            <a:endParaRPr lang="en-US" dirty="0"/>
          </a:p>
        </p:txBody>
      </p:sp>
      <p:sp>
        <p:nvSpPr>
          <p:cNvPr id="6" name="Slide Number Placeholder 5">
            <a:extLst>
              <a:ext uri="{FF2B5EF4-FFF2-40B4-BE49-F238E27FC236}">
                <a16:creationId xmlns:a16="http://schemas.microsoft.com/office/drawing/2014/main" id="{AC83328C-178F-F61A-B240-63FCCDCB768D}"/>
              </a:ext>
            </a:extLst>
          </p:cNvPr>
          <p:cNvSpPr>
            <a:spLocks noGrp="1"/>
          </p:cNvSpPr>
          <p:nvPr>
            <p:ph type="sldNum" sz="quarter" idx="12"/>
          </p:nvPr>
        </p:nvSpPr>
        <p:spPr/>
        <p:txBody>
          <a:bodyPr/>
          <a:lstStyle/>
          <a:p>
            <a:fld id="{A622BD1E-35EF-5F46-8AAE-9CDA9869A7A5}" type="slidenum">
              <a:rPr lang="en-US" smtClean="0"/>
              <a:pPr/>
              <a:t>‹#›</a:t>
            </a:fld>
            <a:endParaRPr lang="en-US" dirty="0"/>
          </a:p>
        </p:txBody>
      </p:sp>
    </p:spTree>
    <p:extLst>
      <p:ext uri="{BB962C8B-B14F-4D97-AF65-F5344CB8AC3E}">
        <p14:creationId xmlns:p14="http://schemas.microsoft.com/office/powerpoint/2010/main" val="214158676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Google Shape;12;p10">
            <a:extLst>
              <a:ext uri="{FF2B5EF4-FFF2-40B4-BE49-F238E27FC236}">
                <a16:creationId xmlns:a16="http://schemas.microsoft.com/office/drawing/2014/main" id="{ADFB98CC-BB89-58F6-82C4-78C2FF8FEEE5}"/>
              </a:ext>
            </a:extLst>
          </p:cNvPr>
          <p:cNvCxnSpPr>
            <a:cxnSpLocks/>
          </p:cNvCxnSpPr>
          <p:nvPr userDrawn="1"/>
        </p:nvCxnSpPr>
        <p:spPr>
          <a:xfrm>
            <a:off x="457200" y="4914904"/>
            <a:ext cx="11243944" cy="0"/>
          </a:xfrm>
          <a:prstGeom prst="straightConnector1">
            <a:avLst/>
          </a:prstGeom>
          <a:noFill/>
          <a:ln w="12700" cap="flat" cmpd="sng">
            <a:solidFill>
              <a:srgbClr val="FFFFFF">
                <a:alpha val="29699"/>
              </a:srgbClr>
            </a:solidFill>
            <a:prstDash val="solid"/>
            <a:miter lim="400000"/>
            <a:headEnd type="none" w="sm" len="sm"/>
            <a:tailEnd type="none" w="sm" len="sm"/>
          </a:ln>
        </p:spPr>
      </p:cxnSp>
      <p:sp>
        <p:nvSpPr>
          <p:cNvPr id="8" name="Google Shape;13;p10">
            <a:extLst>
              <a:ext uri="{FF2B5EF4-FFF2-40B4-BE49-F238E27FC236}">
                <a16:creationId xmlns:a16="http://schemas.microsoft.com/office/drawing/2014/main" id="{03ADE2E9-FB78-9B2C-E526-86DDC9A9FB2D}"/>
              </a:ext>
            </a:extLst>
          </p:cNvPr>
          <p:cNvSpPr txBox="1">
            <a:spLocks noGrp="1"/>
          </p:cNvSpPr>
          <p:nvPr>
            <p:ph type="title"/>
          </p:nvPr>
        </p:nvSpPr>
        <p:spPr>
          <a:xfrm>
            <a:off x="457200" y="5163014"/>
            <a:ext cx="11243944" cy="1365241"/>
          </a:xfrm>
          <a:prstGeom prst="rect">
            <a:avLst/>
          </a:prstGeom>
          <a:noFill/>
          <a:ln>
            <a:noFill/>
          </a:ln>
        </p:spPr>
        <p:txBody>
          <a:bodyPr spcFirstLastPara="1" wrap="square" lIns="91440" tIns="50800" rIns="50800" bIns="50800" anchor="t" anchorCtr="0">
            <a:noAutofit/>
          </a:bodyPr>
          <a:lstStyle>
            <a:lvl1pPr lvl="0" algn="l">
              <a:lnSpc>
                <a:spcPct val="80000"/>
              </a:lnSpc>
              <a:spcBef>
                <a:spcPts val="0"/>
              </a:spcBef>
              <a:spcAft>
                <a:spcPts val="0"/>
              </a:spcAft>
              <a:buClr>
                <a:schemeClr val="accent1"/>
              </a:buClr>
              <a:buSzPts val="9600"/>
              <a:buFont typeface="Arial"/>
              <a:buNone/>
              <a:defRPr sz="5400" b="1">
                <a:solidFill>
                  <a:srgbClr val="FFFFFF">
                    <a:alpha val="60220"/>
                  </a:srgbClr>
                </a:solidFill>
                <a:latin typeface="Gentium Basic" panose="02000503060000020004" pitchFamily="2" charset="77"/>
              </a:defRPr>
            </a:lvl1pPr>
            <a:lvl2pPr lvl="1" algn="l">
              <a:lnSpc>
                <a:spcPct val="80000"/>
              </a:lnSpc>
              <a:spcBef>
                <a:spcPts val="1476"/>
              </a:spcBef>
              <a:spcAft>
                <a:spcPts val="0"/>
              </a:spcAft>
              <a:buClr>
                <a:schemeClr val="accent1"/>
              </a:buClr>
              <a:buSzPts val="1800"/>
              <a:buNone/>
              <a:defRPr/>
            </a:lvl2pPr>
            <a:lvl3pPr lvl="2" algn="l">
              <a:lnSpc>
                <a:spcPct val="80000"/>
              </a:lnSpc>
              <a:spcBef>
                <a:spcPts val="1476"/>
              </a:spcBef>
              <a:spcAft>
                <a:spcPts val="0"/>
              </a:spcAft>
              <a:buClr>
                <a:schemeClr val="accent1"/>
              </a:buClr>
              <a:buSzPts val="1800"/>
              <a:buNone/>
              <a:defRPr/>
            </a:lvl3pPr>
            <a:lvl4pPr lvl="3" algn="l">
              <a:lnSpc>
                <a:spcPct val="80000"/>
              </a:lnSpc>
              <a:spcBef>
                <a:spcPts val="1476"/>
              </a:spcBef>
              <a:spcAft>
                <a:spcPts val="0"/>
              </a:spcAft>
              <a:buClr>
                <a:schemeClr val="accent1"/>
              </a:buClr>
              <a:buSzPts val="1800"/>
              <a:buNone/>
              <a:defRPr/>
            </a:lvl4pPr>
            <a:lvl5pPr lvl="4" algn="l">
              <a:lnSpc>
                <a:spcPct val="80000"/>
              </a:lnSpc>
              <a:spcBef>
                <a:spcPts val="1476"/>
              </a:spcBef>
              <a:spcAft>
                <a:spcPts val="0"/>
              </a:spcAft>
              <a:buClr>
                <a:schemeClr val="accent1"/>
              </a:buClr>
              <a:buSzPts val="1800"/>
              <a:buNone/>
              <a:defRPr/>
            </a:lvl5pPr>
            <a:lvl6pPr lvl="5" algn="l">
              <a:lnSpc>
                <a:spcPct val="80000"/>
              </a:lnSpc>
              <a:spcBef>
                <a:spcPts val="1476"/>
              </a:spcBef>
              <a:spcAft>
                <a:spcPts val="0"/>
              </a:spcAft>
              <a:buClr>
                <a:schemeClr val="accent1"/>
              </a:buClr>
              <a:buSzPts val="1800"/>
              <a:buNone/>
              <a:defRPr/>
            </a:lvl6pPr>
            <a:lvl7pPr lvl="6" algn="l">
              <a:lnSpc>
                <a:spcPct val="80000"/>
              </a:lnSpc>
              <a:spcBef>
                <a:spcPts val="1476"/>
              </a:spcBef>
              <a:spcAft>
                <a:spcPts val="0"/>
              </a:spcAft>
              <a:buClr>
                <a:schemeClr val="accent1"/>
              </a:buClr>
              <a:buSzPts val="1800"/>
              <a:buNone/>
              <a:defRPr/>
            </a:lvl7pPr>
            <a:lvl8pPr lvl="7" algn="l">
              <a:lnSpc>
                <a:spcPct val="80000"/>
              </a:lnSpc>
              <a:spcBef>
                <a:spcPts val="1476"/>
              </a:spcBef>
              <a:spcAft>
                <a:spcPts val="0"/>
              </a:spcAft>
              <a:buClr>
                <a:schemeClr val="accent1"/>
              </a:buClr>
              <a:buSzPts val="1800"/>
              <a:buNone/>
              <a:defRPr/>
            </a:lvl8pPr>
            <a:lvl9pPr lvl="8" algn="l">
              <a:lnSpc>
                <a:spcPct val="80000"/>
              </a:lnSpc>
              <a:spcBef>
                <a:spcPts val="1476"/>
              </a:spcBef>
              <a:spcAft>
                <a:spcPts val="0"/>
              </a:spcAft>
              <a:buClr>
                <a:schemeClr val="accent1"/>
              </a:buClr>
              <a:buSzPts val="1800"/>
              <a:buNone/>
              <a:defRPr/>
            </a:lvl9pPr>
          </a:lstStyle>
          <a:p>
            <a:endParaRPr dirty="0"/>
          </a:p>
        </p:txBody>
      </p:sp>
      <p:sp>
        <p:nvSpPr>
          <p:cNvPr id="9" name="Text Placeholder 3">
            <a:extLst>
              <a:ext uri="{FF2B5EF4-FFF2-40B4-BE49-F238E27FC236}">
                <a16:creationId xmlns:a16="http://schemas.microsoft.com/office/drawing/2014/main" id="{A85EA7FF-03D3-D4A7-FE96-894F8F902A25}"/>
              </a:ext>
            </a:extLst>
          </p:cNvPr>
          <p:cNvSpPr>
            <a:spLocks noGrp="1"/>
          </p:cNvSpPr>
          <p:nvPr>
            <p:ph type="body" sz="quarter" idx="13"/>
          </p:nvPr>
        </p:nvSpPr>
        <p:spPr>
          <a:xfrm>
            <a:off x="460375" y="3850052"/>
            <a:ext cx="11243945" cy="914400"/>
          </a:xfrm>
        </p:spPr>
        <p:txBody>
          <a:bodyPr anchor="b">
            <a:noAutofit/>
          </a:bodyPr>
          <a:lstStyle>
            <a:lvl1pPr marL="1908" indent="0">
              <a:buNone/>
              <a:defRPr sz="3200" b="0" i="0">
                <a:solidFill>
                  <a:srgbClr val="FFFFFF"/>
                </a:solidFill>
                <a:latin typeface="Merriweather" pitchFamily="2" charset="77"/>
              </a:defRPr>
            </a:lvl1pPr>
          </a:lstStyle>
          <a:p>
            <a:pPr lvl="0"/>
            <a:r>
              <a:rPr lang="en-US" dirty="0"/>
              <a:t>Click to edit Master text styles</a:t>
            </a:r>
          </a:p>
        </p:txBody>
      </p:sp>
      <p:pic>
        <p:nvPicPr>
          <p:cNvPr id="10" name="Picture 9">
            <a:extLst>
              <a:ext uri="{FF2B5EF4-FFF2-40B4-BE49-F238E27FC236}">
                <a16:creationId xmlns:a16="http://schemas.microsoft.com/office/drawing/2014/main" id="{DDACBAAC-2049-8307-A957-33AD6BAD2B40}"/>
              </a:ext>
            </a:extLst>
          </p:cNvPr>
          <p:cNvPicPr>
            <a:picLocks noChangeAspect="1"/>
          </p:cNvPicPr>
          <p:nvPr userDrawn="1"/>
        </p:nvPicPr>
        <p:blipFill>
          <a:blip r:embed="rId3"/>
          <a:srcRect/>
          <a:stretch/>
        </p:blipFill>
        <p:spPr>
          <a:xfrm>
            <a:off x="8198948" y="598140"/>
            <a:ext cx="3560252" cy="914400"/>
          </a:xfrm>
          <a:prstGeom prst="rect">
            <a:avLst/>
          </a:prstGeom>
        </p:spPr>
      </p:pic>
    </p:spTree>
    <p:extLst>
      <p:ext uri="{BB962C8B-B14F-4D97-AF65-F5344CB8AC3E}">
        <p14:creationId xmlns:p14="http://schemas.microsoft.com/office/powerpoint/2010/main" val="1582924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3D72-AFCB-3B47-9522-E77799940C23}"/>
              </a:ext>
            </a:extLst>
          </p:cNvPr>
          <p:cNvSpPr>
            <a:spLocks noGrp="1"/>
          </p:cNvSpPr>
          <p:nvPr>
            <p:ph type="title"/>
          </p:nvPr>
        </p:nvSpPr>
        <p:spPr>
          <a:xfrm>
            <a:off x="838200" y="681037"/>
            <a:ext cx="10515600" cy="79549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F135737-1C56-C446-97FE-64B30B8DE2F1}"/>
              </a:ext>
            </a:extLst>
          </p:cNvPr>
          <p:cNvSpPr>
            <a:spLocks noGrp="1"/>
          </p:cNvSpPr>
          <p:nvPr>
            <p:ph idx="1"/>
          </p:nvPr>
        </p:nvSpPr>
        <p:spPr/>
        <p:txBody>
          <a:bodyPr/>
          <a:lstStyle>
            <a:lvl1pPr>
              <a:lnSpc>
                <a:spcPct val="11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0B63859-0C73-9C42-8437-E90C7A50B8B9}"/>
              </a:ext>
            </a:extLst>
          </p:cNvPr>
          <p:cNvSpPr>
            <a:spLocks noGrp="1"/>
          </p:cNvSpPr>
          <p:nvPr>
            <p:ph type="ftr" sz="quarter" idx="11"/>
          </p:nvPr>
        </p:nvSpPr>
        <p:spPr/>
        <p:txBody>
          <a:bodyPr/>
          <a:lstStyle/>
          <a:p>
            <a:r>
              <a:rPr lang="en-US" dirty="0"/>
              <a:t>Sponsorship Prospectus</a:t>
            </a:r>
          </a:p>
        </p:txBody>
      </p:sp>
      <p:sp>
        <p:nvSpPr>
          <p:cNvPr id="6" name="Slide Number Placeholder 5">
            <a:extLst>
              <a:ext uri="{FF2B5EF4-FFF2-40B4-BE49-F238E27FC236}">
                <a16:creationId xmlns:a16="http://schemas.microsoft.com/office/drawing/2014/main" id="{8CD2DFD6-733C-0149-8C15-C2A97BC55E2A}"/>
              </a:ext>
            </a:extLst>
          </p:cNvPr>
          <p:cNvSpPr>
            <a:spLocks noGrp="1"/>
          </p:cNvSpPr>
          <p:nvPr>
            <p:ph type="sldNum" sz="quarter" idx="12"/>
          </p:nvPr>
        </p:nvSpPr>
        <p:spPr/>
        <p:txBody>
          <a:bodyPr/>
          <a:lstStyle/>
          <a:p>
            <a:fld id="{A622BD1E-35EF-5F46-8AAE-9CDA9869A7A5}" type="slidenum">
              <a:rPr lang="en-US" smtClean="0"/>
              <a:t>‹#›</a:t>
            </a:fld>
            <a:endParaRPr lang="en-US" dirty="0"/>
          </a:p>
        </p:txBody>
      </p:sp>
      <p:sp>
        <p:nvSpPr>
          <p:cNvPr id="11" name="Text Placeholder 10">
            <a:extLst>
              <a:ext uri="{FF2B5EF4-FFF2-40B4-BE49-F238E27FC236}">
                <a16:creationId xmlns:a16="http://schemas.microsoft.com/office/drawing/2014/main" id="{089DFA60-9642-4B71-9AFE-A85F147BC5A9}"/>
              </a:ext>
            </a:extLst>
          </p:cNvPr>
          <p:cNvSpPr>
            <a:spLocks noGrp="1"/>
          </p:cNvSpPr>
          <p:nvPr>
            <p:ph type="body" sz="quarter" idx="13" hasCustomPrompt="1"/>
          </p:nvPr>
        </p:nvSpPr>
        <p:spPr>
          <a:xfrm>
            <a:off x="838200" y="357188"/>
            <a:ext cx="10515600" cy="323849"/>
          </a:xfrm>
        </p:spPr>
        <p:txBody>
          <a:bodyPr>
            <a:normAutofit/>
          </a:bodyPr>
          <a:lstStyle>
            <a:lvl1pPr marL="0" indent="0">
              <a:buNone/>
              <a:defRPr sz="1800">
                <a:solidFill>
                  <a:schemeClr val="bg1">
                    <a:alpha val="70000"/>
                  </a:schemeClr>
                </a:solidFill>
              </a:defRPr>
            </a:lvl1pPr>
          </a:lstStyle>
          <a:p>
            <a:pPr lvl="0"/>
            <a:r>
              <a:rPr lang="en-US" dirty="0"/>
              <a:t>CLICK TO EDIT MASTER TEXT STYLES</a:t>
            </a:r>
          </a:p>
        </p:txBody>
      </p:sp>
    </p:spTree>
    <p:extLst>
      <p:ext uri="{BB962C8B-B14F-4D97-AF65-F5344CB8AC3E}">
        <p14:creationId xmlns:p14="http://schemas.microsoft.com/office/powerpoint/2010/main" val="1323591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FC59-E1CF-F28A-9023-A505FABE2D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8017F6-7132-F5E0-966A-912CC8CB9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1349B-5D30-4CFA-A31B-260B3C1DBA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8F93788-3F66-2AE8-BB2C-BE58DA0168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D635AD-A0A8-1852-C58D-68F9CF575248}"/>
              </a:ext>
            </a:extLst>
          </p:cNvPr>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3066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5CA2-8874-4576-35BC-7A39BB8E7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43348E-78C4-BE19-4976-1519255DDD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E075F-82CA-16C2-B376-03AE3F9DCF34}"/>
              </a:ext>
            </a:extLst>
          </p:cNvPr>
          <p:cNvSpPr>
            <a:spLocks noGrp="1"/>
          </p:cNvSpPr>
          <p:nvPr>
            <p:ph type="dt" sz="half" idx="10"/>
          </p:nvPr>
        </p:nvSpPr>
        <p:spPr/>
        <p:txBody>
          <a:bodyPr/>
          <a:lstStyle/>
          <a:p>
            <a:fld id="{26FAFE75-9D67-A747-B28E-F8EB0B246FC2}" type="datetimeFigureOut">
              <a:rPr lang="en-US" smtClean="0"/>
              <a:t>9/8/25</a:t>
            </a:fld>
            <a:endParaRPr lang="en-US"/>
          </a:p>
        </p:txBody>
      </p:sp>
      <p:sp>
        <p:nvSpPr>
          <p:cNvPr id="5" name="Footer Placeholder 4">
            <a:extLst>
              <a:ext uri="{FF2B5EF4-FFF2-40B4-BE49-F238E27FC236}">
                <a16:creationId xmlns:a16="http://schemas.microsoft.com/office/drawing/2014/main" id="{950F8D2C-1F7E-DF72-0269-E908E9470AB8}"/>
              </a:ext>
            </a:extLst>
          </p:cNvPr>
          <p:cNvSpPr>
            <a:spLocks noGrp="1"/>
          </p:cNvSpPr>
          <p:nvPr>
            <p:ph type="ftr" sz="quarter" idx="11"/>
          </p:nvPr>
        </p:nvSpPr>
        <p:spPr/>
        <p:txBody>
          <a:bodyPr/>
          <a:lstStyle/>
          <a:p>
            <a:r>
              <a:rPr lang="en-US"/>
              <a:t>Sponsorship Prospectus</a:t>
            </a:r>
            <a:endParaRPr lang="en-US" dirty="0"/>
          </a:p>
        </p:txBody>
      </p:sp>
      <p:sp>
        <p:nvSpPr>
          <p:cNvPr id="6" name="Slide Number Placeholder 5">
            <a:extLst>
              <a:ext uri="{FF2B5EF4-FFF2-40B4-BE49-F238E27FC236}">
                <a16:creationId xmlns:a16="http://schemas.microsoft.com/office/drawing/2014/main" id="{E39798C8-76DB-06C3-A650-18AD03A51CAB}"/>
              </a:ext>
            </a:extLst>
          </p:cNvPr>
          <p:cNvSpPr>
            <a:spLocks noGrp="1"/>
          </p:cNvSpPr>
          <p:nvPr>
            <p:ph type="sldNum" sz="quarter" idx="12"/>
          </p:nvPr>
        </p:nvSpPr>
        <p:spPr/>
        <p:txBody>
          <a:bodyPr/>
          <a:lstStyle/>
          <a:p>
            <a:fld id="{A622BD1E-35EF-5F46-8AAE-9CDA9869A7A5}" type="slidenum">
              <a:rPr lang="en-US" smtClean="0"/>
              <a:t>‹#›</a:t>
            </a:fld>
            <a:endParaRPr lang="en-US" dirty="0"/>
          </a:p>
        </p:txBody>
      </p:sp>
    </p:spTree>
    <p:extLst>
      <p:ext uri="{BB962C8B-B14F-4D97-AF65-F5344CB8AC3E}">
        <p14:creationId xmlns:p14="http://schemas.microsoft.com/office/powerpoint/2010/main" val="848096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1547-214C-FC85-E989-F98F4A1337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22124-BB86-DD71-8A0A-28DAD894C4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8E6F4-0AF8-3FD5-DE42-97DEA41FFC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AB6A0-9A3A-16A7-D33E-0AEE4FD0C263}"/>
              </a:ext>
            </a:extLst>
          </p:cNvPr>
          <p:cNvSpPr>
            <a:spLocks noGrp="1"/>
          </p:cNvSpPr>
          <p:nvPr>
            <p:ph type="dt" sz="half" idx="10"/>
          </p:nvPr>
        </p:nvSpPr>
        <p:spPr/>
        <p:txBody>
          <a:bodyPr/>
          <a:lstStyle/>
          <a:p>
            <a:fld id="{26FAFE75-9D67-A747-B28E-F8EB0B246FC2}" type="datetimeFigureOut">
              <a:rPr lang="en-US" smtClean="0"/>
              <a:t>9/8/25</a:t>
            </a:fld>
            <a:endParaRPr lang="en-US"/>
          </a:p>
        </p:txBody>
      </p:sp>
      <p:sp>
        <p:nvSpPr>
          <p:cNvPr id="6" name="Footer Placeholder 5">
            <a:extLst>
              <a:ext uri="{FF2B5EF4-FFF2-40B4-BE49-F238E27FC236}">
                <a16:creationId xmlns:a16="http://schemas.microsoft.com/office/drawing/2014/main" id="{0B2CC534-BCEC-2763-E083-7846F2C39EFC}"/>
              </a:ext>
            </a:extLst>
          </p:cNvPr>
          <p:cNvSpPr>
            <a:spLocks noGrp="1"/>
          </p:cNvSpPr>
          <p:nvPr>
            <p:ph type="ftr" sz="quarter" idx="11"/>
          </p:nvPr>
        </p:nvSpPr>
        <p:spPr/>
        <p:txBody>
          <a:bodyPr/>
          <a:lstStyle/>
          <a:p>
            <a:r>
              <a:rPr lang="en-US"/>
              <a:t>Sponsorship Prospectus</a:t>
            </a:r>
            <a:endParaRPr lang="en-US" dirty="0"/>
          </a:p>
        </p:txBody>
      </p:sp>
      <p:sp>
        <p:nvSpPr>
          <p:cNvPr id="7" name="Slide Number Placeholder 6">
            <a:extLst>
              <a:ext uri="{FF2B5EF4-FFF2-40B4-BE49-F238E27FC236}">
                <a16:creationId xmlns:a16="http://schemas.microsoft.com/office/drawing/2014/main" id="{08C43821-BAB1-5F53-B488-F678030EB69E}"/>
              </a:ext>
            </a:extLst>
          </p:cNvPr>
          <p:cNvSpPr>
            <a:spLocks noGrp="1"/>
          </p:cNvSpPr>
          <p:nvPr>
            <p:ph type="sldNum" sz="quarter" idx="12"/>
          </p:nvPr>
        </p:nvSpPr>
        <p:spPr/>
        <p:txBody>
          <a:bodyPr/>
          <a:lstStyle/>
          <a:p>
            <a:fld id="{A622BD1E-35EF-5F46-8AAE-9CDA9869A7A5}" type="slidenum">
              <a:rPr lang="en-US" smtClean="0"/>
              <a:t>‹#›</a:t>
            </a:fld>
            <a:endParaRPr lang="en-US" dirty="0"/>
          </a:p>
        </p:txBody>
      </p:sp>
      <p:pic>
        <p:nvPicPr>
          <p:cNvPr id="8" name="Picture 7">
            <a:extLst>
              <a:ext uri="{FF2B5EF4-FFF2-40B4-BE49-F238E27FC236}">
                <a16:creationId xmlns:a16="http://schemas.microsoft.com/office/drawing/2014/main" id="{293B4ED9-752B-A646-7FF5-65ACEC00B0B6}"/>
              </a:ext>
            </a:extLst>
          </p:cNvPr>
          <p:cNvPicPr>
            <a:picLocks noChangeAspect="1"/>
          </p:cNvPicPr>
          <p:nvPr userDrawn="1"/>
        </p:nvPicPr>
        <p:blipFill>
          <a:blip r:embed="rId2"/>
          <a:srcRect/>
          <a:stretch/>
        </p:blipFill>
        <p:spPr>
          <a:xfrm>
            <a:off x="9925140" y="6361972"/>
            <a:ext cx="1377833" cy="353877"/>
          </a:xfrm>
          <a:prstGeom prst="rect">
            <a:avLst/>
          </a:prstGeom>
        </p:spPr>
      </p:pic>
    </p:spTree>
    <p:extLst>
      <p:ext uri="{BB962C8B-B14F-4D97-AF65-F5344CB8AC3E}">
        <p14:creationId xmlns:p14="http://schemas.microsoft.com/office/powerpoint/2010/main" val="331873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B221-4E41-E285-255A-4735741DE2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15DE49-8E2F-D417-AD9E-B84622EF7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491E2C-BE98-C488-E53B-660F0CA930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9BC655-8213-5E5C-DFB0-F7DB4E2888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B6508-C863-CBDA-EB97-E63664A20A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D0CD75-1F28-878D-CEB6-FFAF4EBA4261}"/>
              </a:ext>
            </a:extLst>
          </p:cNvPr>
          <p:cNvSpPr>
            <a:spLocks noGrp="1"/>
          </p:cNvSpPr>
          <p:nvPr>
            <p:ph type="dt" sz="half" idx="10"/>
          </p:nvPr>
        </p:nvSpPr>
        <p:spPr/>
        <p:txBody>
          <a:bodyPr/>
          <a:lstStyle/>
          <a:p>
            <a:fld id="{26FAFE75-9D67-A747-B28E-F8EB0B246FC2}" type="datetimeFigureOut">
              <a:rPr lang="en-US" smtClean="0"/>
              <a:t>9/8/25</a:t>
            </a:fld>
            <a:endParaRPr lang="en-US"/>
          </a:p>
        </p:txBody>
      </p:sp>
      <p:sp>
        <p:nvSpPr>
          <p:cNvPr id="8" name="Footer Placeholder 7">
            <a:extLst>
              <a:ext uri="{FF2B5EF4-FFF2-40B4-BE49-F238E27FC236}">
                <a16:creationId xmlns:a16="http://schemas.microsoft.com/office/drawing/2014/main" id="{9195156B-0AC3-096F-627B-063284EDC785}"/>
              </a:ext>
            </a:extLst>
          </p:cNvPr>
          <p:cNvSpPr>
            <a:spLocks noGrp="1"/>
          </p:cNvSpPr>
          <p:nvPr>
            <p:ph type="ftr" sz="quarter" idx="11"/>
          </p:nvPr>
        </p:nvSpPr>
        <p:spPr/>
        <p:txBody>
          <a:bodyPr/>
          <a:lstStyle/>
          <a:p>
            <a:r>
              <a:rPr lang="en-US"/>
              <a:t>Sponsorship Prospectus</a:t>
            </a:r>
            <a:endParaRPr lang="en-US" dirty="0"/>
          </a:p>
        </p:txBody>
      </p:sp>
      <p:sp>
        <p:nvSpPr>
          <p:cNvPr id="9" name="Slide Number Placeholder 8">
            <a:extLst>
              <a:ext uri="{FF2B5EF4-FFF2-40B4-BE49-F238E27FC236}">
                <a16:creationId xmlns:a16="http://schemas.microsoft.com/office/drawing/2014/main" id="{76E19D72-C352-ED41-0FD5-D9A0E5F78748}"/>
              </a:ext>
            </a:extLst>
          </p:cNvPr>
          <p:cNvSpPr>
            <a:spLocks noGrp="1"/>
          </p:cNvSpPr>
          <p:nvPr>
            <p:ph type="sldNum" sz="quarter" idx="12"/>
          </p:nvPr>
        </p:nvSpPr>
        <p:spPr/>
        <p:txBody>
          <a:bodyPr/>
          <a:lstStyle/>
          <a:p>
            <a:fld id="{A622BD1E-35EF-5F46-8AAE-9CDA9869A7A5}" type="slidenum">
              <a:rPr lang="en-US" smtClean="0"/>
              <a:t>‹#›</a:t>
            </a:fld>
            <a:endParaRPr lang="en-US" dirty="0"/>
          </a:p>
        </p:txBody>
      </p:sp>
    </p:spTree>
    <p:extLst>
      <p:ext uri="{BB962C8B-B14F-4D97-AF65-F5344CB8AC3E}">
        <p14:creationId xmlns:p14="http://schemas.microsoft.com/office/powerpoint/2010/main" val="278252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2F420-850E-A179-FA17-9F53E798C2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87A57F-508D-1490-404A-95442E046C02}"/>
              </a:ext>
            </a:extLst>
          </p:cNvPr>
          <p:cNvSpPr>
            <a:spLocks noGrp="1"/>
          </p:cNvSpPr>
          <p:nvPr>
            <p:ph type="dt" sz="half" idx="10"/>
          </p:nvPr>
        </p:nvSpPr>
        <p:spPr/>
        <p:txBody>
          <a:bodyPr/>
          <a:lstStyle/>
          <a:p>
            <a:fld id="{26FAFE75-9D67-A747-B28E-F8EB0B246FC2}" type="datetimeFigureOut">
              <a:rPr lang="en-US" smtClean="0"/>
              <a:t>9/8/25</a:t>
            </a:fld>
            <a:endParaRPr lang="en-US"/>
          </a:p>
        </p:txBody>
      </p:sp>
      <p:sp>
        <p:nvSpPr>
          <p:cNvPr id="4" name="Footer Placeholder 3">
            <a:extLst>
              <a:ext uri="{FF2B5EF4-FFF2-40B4-BE49-F238E27FC236}">
                <a16:creationId xmlns:a16="http://schemas.microsoft.com/office/drawing/2014/main" id="{102EDA1D-077F-6D81-363E-AB29D56A9FE7}"/>
              </a:ext>
            </a:extLst>
          </p:cNvPr>
          <p:cNvSpPr>
            <a:spLocks noGrp="1"/>
          </p:cNvSpPr>
          <p:nvPr>
            <p:ph type="ftr" sz="quarter" idx="11"/>
          </p:nvPr>
        </p:nvSpPr>
        <p:spPr/>
        <p:txBody>
          <a:bodyPr/>
          <a:lstStyle/>
          <a:p>
            <a:r>
              <a:rPr lang="en-US"/>
              <a:t>Sponsorship Prospectus</a:t>
            </a:r>
            <a:endParaRPr lang="en-US" dirty="0"/>
          </a:p>
        </p:txBody>
      </p:sp>
      <p:sp>
        <p:nvSpPr>
          <p:cNvPr id="5" name="Slide Number Placeholder 4">
            <a:extLst>
              <a:ext uri="{FF2B5EF4-FFF2-40B4-BE49-F238E27FC236}">
                <a16:creationId xmlns:a16="http://schemas.microsoft.com/office/drawing/2014/main" id="{C77EDD81-6BB0-95B4-074D-83B6FC6DAF38}"/>
              </a:ext>
            </a:extLst>
          </p:cNvPr>
          <p:cNvSpPr>
            <a:spLocks noGrp="1"/>
          </p:cNvSpPr>
          <p:nvPr>
            <p:ph type="sldNum" sz="quarter" idx="12"/>
          </p:nvPr>
        </p:nvSpPr>
        <p:spPr/>
        <p:txBody>
          <a:bodyPr/>
          <a:lstStyle/>
          <a:p>
            <a:fld id="{A622BD1E-35EF-5F46-8AAE-9CDA9869A7A5}" type="slidenum">
              <a:rPr lang="en-US" smtClean="0"/>
              <a:t>‹#›</a:t>
            </a:fld>
            <a:endParaRPr lang="en-US" dirty="0"/>
          </a:p>
        </p:txBody>
      </p:sp>
    </p:spTree>
    <p:extLst>
      <p:ext uri="{BB962C8B-B14F-4D97-AF65-F5344CB8AC3E}">
        <p14:creationId xmlns:p14="http://schemas.microsoft.com/office/powerpoint/2010/main" val="711488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38E0FA-32E3-C29E-7C68-E0C83810DD7F}"/>
              </a:ext>
            </a:extLst>
          </p:cNvPr>
          <p:cNvSpPr>
            <a:spLocks noGrp="1"/>
          </p:cNvSpPr>
          <p:nvPr>
            <p:ph type="dt" sz="half" idx="10"/>
          </p:nvPr>
        </p:nvSpPr>
        <p:spPr/>
        <p:txBody>
          <a:bodyPr/>
          <a:lstStyle/>
          <a:p>
            <a:fld id="{26FAFE75-9D67-A747-B28E-F8EB0B246FC2}" type="datetimeFigureOut">
              <a:rPr lang="en-US" smtClean="0"/>
              <a:t>9/8/25</a:t>
            </a:fld>
            <a:endParaRPr lang="en-US"/>
          </a:p>
        </p:txBody>
      </p:sp>
      <p:sp>
        <p:nvSpPr>
          <p:cNvPr id="3" name="Footer Placeholder 2">
            <a:extLst>
              <a:ext uri="{FF2B5EF4-FFF2-40B4-BE49-F238E27FC236}">
                <a16:creationId xmlns:a16="http://schemas.microsoft.com/office/drawing/2014/main" id="{7BE48E93-D309-8C3C-1AAD-50616F6FE831}"/>
              </a:ext>
            </a:extLst>
          </p:cNvPr>
          <p:cNvSpPr>
            <a:spLocks noGrp="1"/>
          </p:cNvSpPr>
          <p:nvPr>
            <p:ph type="ftr" sz="quarter" idx="11"/>
          </p:nvPr>
        </p:nvSpPr>
        <p:spPr/>
        <p:txBody>
          <a:bodyPr/>
          <a:lstStyle/>
          <a:p>
            <a:r>
              <a:rPr lang="en-US"/>
              <a:t>Sponsorship Prospectus</a:t>
            </a:r>
            <a:endParaRPr lang="en-US" dirty="0"/>
          </a:p>
        </p:txBody>
      </p:sp>
      <p:sp>
        <p:nvSpPr>
          <p:cNvPr id="4" name="Slide Number Placeholder 3">
            <a:extLst>
              <a:ext uri="{FF2B5EF4-FFF2-40B4-BE49-F238E27FC236}">
                <a16:creationId xmlns:a16="http://schemas.microsoft.com/office/drawing/2014/main" id="{963AD883-D583-B217-740F-61D9F9F52AB5}"/>
              </a:ext>
            </a:extLst>
          </p:cNvPr>
          <p:cNvSpPr>
            <a:spLocks noGrp="1"/>
          </p:cNvSpPr>
          <p:nvPr>
            <p:ph type="sldNum" sz="quarter" idx="12"/>
          </p:nvPr>
        </p:nvSpPr>
        <p:spPr/>
        <p:txBody>
          <a:bodyPr/>
          <a:lstStyle/>
          <a:p>
            <a:fld id="{A622BD1E-35EF-5F46-8AAE-9CDA9869A7A5}" type="slidenum">
              <a:rPr lang="en-US" smtClean="0"/>
              <a:t>‹#›</a:t>
            </a:fld>
            <a:endParaRPr lang="en-US" dirty="0"/>
          </a:p>
        </p:txBody>
      </p:sp>
    </p:spTree>
    <p:extLst>
      <p:ext uri="{BB962C8B-B14F-4D97-AF65-F5344CB8AC3E}">
        <p14:creationId xmlns:p14="http://schemas.microsoft.com/office/powerpoint/2010/main" val="26100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B894-ACCF-4893-6168-96E1CA0168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936C9C-2F41-2EF4-1887-D764C55291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CBCC6C-5882-BA91-61F8-24D32A490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621842-03D9-D2EE-2B7F-DE7275127054}"/>
              </a:ext>
            </a:extLst>
          </p:cNvPr>
          <p:cNvSpPr>
            <a:spLocks noGrp="1"/>
          </p:cNvSpPr>
          <p:nvPr>
            <p:ph type="dt" sz="half" idx="10"/>
          </p:nvPr>
        </p:nvSpPr>
        <p:spPr/>
        <p:txBody>
          <a:bodyPr/>
          <a:lstStyle/>
          <a:p>
            <a:fld id="{26FAFE75-9D67-A747-B28E-F8EB0B246FC2}" type="datetimeFigureOut">
              <a:rPr lang="en-US" smtClean="0"/>
              <a:t>9/8/25</a:t>
            </a:fld>
            <a:endParaRPr lang="en-US"/>
          </a:p>
        </p:txBody>
      </p:sp>
      <p:sp>
        <p:nvSpPr>
          <p:cNvPr id="6" name="Footer Placeholder 5">
            <a:extLst>
              <a:ext uri="{FF2B5EF4-FFF2-40B4-BE49-F238E27FC236}">
                <a16:creationId xmlns:a16="http://schemas.microsoft.com/office/drawing/2014/main" id="{DCD67127-B174-E7B7-6527-C691143BB78D}"/>
              </a:ext>
            </a:extLst>
          </p:cNvPr>
          <p:cNvSpPr>
            <a:spLocks noGrp="1"/>
          </p:cNvSpPr>
          <p:nvPr>
            <p:ph type="ftr" sz="quarter" idx="11"/>
          </p:nvPr>
        </p:nvSpPr>
        <p:spPr/>
        <p:txBody>
          <a:bodyPr/>
          <a:lstStyle/>
          <a:p>
            <a:r>
              <a:rPr lang="en-US"/>
              <a:t>Sponsorship Prospectus</a:t>
            </a:r>
            <a:endParaRPr lang="en-US" dirty="0"/>
          </a:p>
        </p:txBody>
      </p:sp>
      <p:sp>
        <p:nvSpPr>
          <p:cNvPr id="7" name="Slide Number Placeholder 6">
            <a:extLst>
              <a:ext uri="{FF2B5EF4-FFF2-40B4-BE49-F238E27FC236}">
                <a16:creationId xmlns:a16="http://schemas.microsoft.com/office/drawing/2014/main" id="{D31E62A3-FFA7-CAE3-79D7-17C3EC62F014}"/>
              </a:ext>
            </a:extLst>
          </p:cNvPr>
          <p:cNvSpPr>
            <a:spLocks noGrp="1"/>
          </p:cNvSpPr>
          <p:nvPr>
            <p:ph type="sldNum" sz="quarter" idx="12"/>
          </p:nvPr>
        </p:nvSpPr>
        <p:spPr/>
        <p:txBody>
          <a:bodyPr/>
          <a:lstStyle/>
          <a:p>
            <a:fld id="{A622BD1E-35EF-5F46-8AAE-9CDA9869A7A5}" type="slidenum">
              <a:rPr lang="en-US" smtClean="0"/>
              <a:t>‹#›</a:t>
            </a:fld>
            <a:endParaRPr lang="en-US" dirty="0"/>
          </a:p>
        </p:txBody>
      </p:sp>
    </p:spTree>
    <p:extLst>
      <p:ext uri="{BB962C8B-B14F-4D97-AF65-F5344CB8AC3E}">
        <p14:creationId xmlns:p14="http://schemas.microsoft.com/office/powerpoint/2010/main" val="189247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06C4-78DD-89C1-C96A-89BF1DF0E2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C1C2C8-ACEA-11BE-5E3F-789ADCF8A8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36EF22-0D79-9AB3-27AF-4EC5E4EB8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46D95-1B1B-F06B-BE96-139462418412}"/>
              </a:ext>
            </a:extLst>
          </p:cNvPr>
          <p:cNvSpPr>
            <a:spLocks noGrp="1"/>
          </p:cNvSpPr>
          <p:nvPr>
            <p:ph type="dt" sz="half" idx="10"/>
          </p:nvPr>
        </p:nvSpPr>
        <p:spPr/>
        <p:txBody>
          <a:bodyPr/>
          <a:lstStyle/>
          <a:p>
            <a:fld id="{26FAFE75-9D67-A747-B28E-F8EB0B246FC2}" type="datetimeFigureOut">
              <a:rPr lang="en-US" smtClean="0"/>
              <a:t>9/8/25</a:t>
            </a:fld>
            <a:endParaRPr lang="en-US"/>
          </a:p>
        </p:txBody>
      </p:sp>
      <p:sp>
        <p:nvSpPr>
          <p:cNvPr id="6" name="Footer Placeholder 5">
            <a:extLst>
              <a:ext uri="{FF2B5EF4-FFF2-40B4-BE49-F238E27FC236}">
                <a16:creationId xmlns:a16="http://schemas.microsoft.com/office/drawing/2014/main" id="{471402B0-0E55-88DC-C90B-90502833A790}"/>
              </a:ext>
            </a:extLst>
          </p:cNvPr>
          <p:cNvSpPr>
            <a:spLocks noGrp="1"/>
          </p:cNvSpPr>
          <p:nvPr>
            <p:ph type="ftr" sz="quarter" idx="11"/>
          </p:nvPr>
        </p:nvSpPr>
        <p:spPr/>
        <p:txBody>
          <a:bodyPr/>
          <a:lstStyle/>
          <a:p>
            <a:r>
              <a:rPr lang="en-US"/>
              <a:t>Sponsorship Prospectus</a:t>
            </a:r>
            <a:endParaRPr lang="en-US" dirty="0"/>
          </a:p>
        </p:txBody>
      </p:sp>
      <p:sp>
        <p:nvSpPr>
          <p:cNvPr id="7" name="Slide Number Placeholder 6">
            <a:extLst>
              <a:ext uri="{FF2B5EF4-FFF2-40B4-BE49-F238E27FC236}">
                <a16:creationId xmlns:a16="http://schemas.microsoft.com/office/drawing/2014/main" id="{7046C853-BB09-46EF-5257-2BFACCDF8F16}"/>
              </a:ext>
            </a:extLst>
          </p:cNvPr>
          <p:cNvSpPr>
            <a:spLocks noGrp="1"/>
          </p:cNvSpPr>
          <p:nvPr>
            <p:ph type="sldNum" sz="quarter" idx="12"/>
          </p:nvPr>
        </p:nvSpPr>
        <p:spPr/>
        <p:txBody>
          <a:bodyPr/>
          <a:lstStyle/>
          <a:p>
            <a:fld id="{A622BD1E-35EF-5F46-8AAE-9CDA9869A7A5}" type="slidenum">
              <a:rPr lang="en-US" smtClean="0"/>
              <a:t>‹#›</a:t>
            </a:fld>
            <a:endParaRPr lang="en-US" dirty="0"/>
          </a:p>
        </p:txBody>
      </p:sp>
    </p:spTree>
    <p:extLst>
      <p:ext uri="{BB962C8B-B14F-4D97-AF65-F5344CB8AC3E}">
        <p14:creationId xmlns:p14="http://schemas.microsoft.com/office/powerpoint/2010/main" val="196426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75D4D-634A-BB79-5CB8-8E543C6F6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89C449-8676-952C-D89D-4AD2104B10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F1839-459F-0CAF-5021-C60111C6DD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FAFE75-9D67-A747-B28E-F8EB0B246FC2}" type="datetimeFigureOut">
              <a:rPr lang="en-US" smtClean="0"/>
              <a:t>9/8/25</a:t>
            </a:fld>
            <a:endParaRPr lang="en-US"/>
          </a:p>
        </p:txBody>
      </p:sp>
      <p:sp>
        <p:nvSpPr>
          <p:cNvPr id="5" name="Footer Placeholder 4">
            <a:extLst>
              <a:ext uri="{FF2B5EF4-FFF2-40B4-BE49-F238E27FC236}">
                <a16:creationId xmlns:a16="http://schemas.microsoft.com/office/drawing/2014/main" id="{69AC1C30-2B52-212B-90A4-2ABF91A62B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Sponsorship Prospectus</a:t>
            </a:r>
            <a:endParaRPr lang="en-US" dirty="0"/>
          </a:p>
        </p:txBody>
      </p:sp>
      <p:sp>
        <p:nvSpPr>
          <p:cNvPr id="6" name="Slide Number Placeholder 5">
            <a:extLst>
              <a:ext uri="{FF2B5EF4-FFF2-40B4-BE49-F238E27FC236}">
                <a16:creationId xmlns:a16="http://schemas.microsoft.com/office/drawing/2014/main" id="{DEC6BF4A-39D7-6B40-59BD-29023A88B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22BD1E-35EF-5F46-8AAE-9CDA9869A7A5}" type="slidenum">
              <a:rPr lang="en-US" smtClean="0"/>
              <a:pPr/>
              <a:t>‹#›</a:t>
            </a:fld>
            <a:endParaRPr lang="en-US" dirty="0"/>
          </a:p>
        </p:txBody>
      </p:sp>
    </p:spTree>
    <p:extLst>
      <p:ext uri="{BB962C8B-B14F-4D97-AF65-F5344CB8AC3E}">
        <p14:creationId xmlns:p14="http://schemas.microsoft.com/office/powerpoint/2010/main" val="301849183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mailto:yolandaf@igateihub.org" TargetMode="Externa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hyperlink" Target="https://www.pleasantonweekly.com/news/2023/09/06/tech-leaders-discuss-how-ai-can-foster-workforce-resilience-during-tri-valley-summi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4.png"/><Relationship Id="rId5" Type="http://schemas.openxmlformats.org/officeDocument/2006/relationships/image" Target="../media/image18.jp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hyperlink" Target="https://startuptrivalley.org/podcast/" TargetMode="Externa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cxnSp>
        <p:nvCxnSpPr>
          <p:cNvPr id="91" name="Google Shape;91;g2716758eeff_0_0"/>
          <p:cNvCxnSpPr/>
          <p:nvPr/>
        </p:nvCxnSpPr>
        <p:spPr>
          <a:xfrm>
            <a:off x="716439" y="5708964"/>
            <a:ext cx="10759200" cy="0"/>
          </a:xfrm>
          <a:prstGeom prst="straightConnector1">
            <a:avLst/>
          </a:prstGeom>
          <a:noFill/>
          <a:ln w="38100" cap="flat" cmpd="sng">
            <a:solidFill>
              <a:srgbClr val="3D85C6"/>
            </a:solidFill>
            <a:prstDash val="solid"/>
            <a:round/>
            <a:headEnd type="none" w="sm" len="sm"/>
            <a:tailEnd type="none" w="sm" len="sm"/>
          </a:ln>
        </p:spPr>
      </p:cxnSp>
      <p:sp>
        <p:nvSpPr>
          <p:cNvPr id="92" name="Google Shape;92;g2716758eeff_0_0"/>
          <p:cNvSpPr/>
          <p:nvPr/>
        </p:nvSpPr>
        <p:spPr>
          <a:xfrm>
            <a:off x="10850613" y="529179"/>
            <a:ext cx="422363" cy="200095"/>
          </a:xfrm>
          <a:custGeom>
            <a:avLst/>
            <a:gdLst/>
            <a:ahLst/>
            <a:cxnLst/>
            <a:rect l="l" t="t" r="r" b="b"/>
            <a:pathLst>
              <a:path w="633545" h="300142" extrusionOk="0">
                <a:moveTo>
                  <a:pt x="0" y="0"/>
                </a:moveTo>
                <a:lnTo>
                  <a:pt x="633545" y="0"/>
                </a:lnTo>
                <a:lnTo>
                  <a:pt x="633545" y="300141"/>
                </a:lnTo>
                <a:lnTo>
                  <a:pt x="0" y="300141"/>
                </a:lnTo>
                <a:lnTo>
                  <a:pt x="0" y="0"/>
                </a:lnTo>
                <a:close/>
              </a:path>
            </a:pathLst>
          </a:custGeom>
          <a:blipFill rotWithShape="1">
            <a:blip r:embed="rId3">
              <a:alphaModFix/>
            </a:blip>
            <a:stretch>
              <a:fillRect/>
            </a:stretch>
          </a:blipFill>
          <a:ln>
            <a:noFill/>
          </a:ln>
        </p:spPr>
        <p:txBody>
          <a:bodyPr/>
          <a:lstStyle/>
          <a:p>
            <a:endParaRPr lang="en-US" sz="1200"/>
          </a:p>
        </p:txBody>
      </p:sp>
      <p:sp>
        <p:nvSpPr>
          <p:cNvPr id="93" name="Google Shape;93;g2716758eeff_0_0"/>
          <p:cNvSpPr txBox="1"/>
          <p:nvPr/>
        </p:nvSpPr>
        <p:spPr>
          <a:xfrm>
            <a:off x="654050" y="1916348"/>
            <a:ext cx="9444400" cy="2244269"/>
          </a:xfrm>
          <a:prstGeom prst="rect">
            <a:avLst/>
          </a:prstGeom>
          <a:noFill/>
          <a:ln>
            <a:noFill/>
          </a:ln>
        </p:spPr>
        <p:txBody>
          <a:bodyPr spcFirstLastPara="1" wrap="square" lIns="0" tIns="0" rIns="0" bIns="0" anchor="t" anchorCtr="0">
            <a:spAutoFit/>
          </a:bodyPr>
          <a:lstStyle/>
          <a:p>
            <a:pPr>
              <a:lnSpc>
                <a:spcPct val="139996"/>
              </a:lnSpc>
              <a:buClr>
                <a:srgbClr val="000000"/>
              </a:buClr>
              <a:buSzPts val="15624"/>
            </a:pPr>
            <a:r>
              <a:rPr lang="en-US" sz="10417" b="1">
                <a:solidFill>
                  <a:srgbClr val="6FA8DC"/>
                </a:solidFill>
                <a:latin typeface="Inter"/>
                <a:ea typeface="Inter"/>
                <a:cs typeface="Inter"/>
                <a:sym typeface="Inter"/>
              </a:rPr>
              <a:t>INNOVATION</a:t>
            </a:r>
            <a:endParaRPr sz="933">
              <a:solidFill>
                <a:srgbClr val="6FA8DC"/>
              </a:solidFill>
              <a:latin typeface="Arial"/>
              <a:ea typeface="Arial"/>
              <a:cs typeface="Arial"/>
              <a:sym typeface="Arial"/>
            </a:endParaRPr>
          </a:p>
        </p:txBody>
      </p:sp>
      <p:sp>
        <p:nvSpPr>
          <p:cNvPr id="94" name="Google Shape;94;g2716758eeff_0_0"/>
          <p:cNvSpPr txBox="1"/>
          <p:nvPr/>
        </p:nvSpPr>
        <p:spPr>
          <a:xfrm>
            <a:off x="9563063" y="5908369"/>
            <a:ext cx="1912400" cy="317908"/>
          </a:xfrm>
          <a:prstGeom prst="rect">
            <a:avLst/>
          </a:prstGeom>
          <a:noFill/>
          <a:ln>
            <a:noFill/>
          </a:ln>
        </p:spPr>
        <p:txBody>
          <a:bodyPr spcFirstLastPara="1" wrap="square" lIns="0" tIns="0" rIns="0" bIns="0" anchor="t" anchorCtr="0">
            <a:spAutoFit/>
          </a:bodyPr>
          <a:lstStyle/>
          <a:p>
            <a:pPr algn="r">
              <a:lnSpc>
                <a:spcPct val="155027"/>
              </a:lnSpc>
              <a:buClr>
                <a:srgbClr val="000000"/>
              </a:buClr>
              <a:buSzPts val="1999"/>
            </a:pPr>
            <a:r>
              <a:rPr lang="en-US" sz="1333" b="1">
                <a:solidFill>
                  <a:srgbClr val="000000"/>
                </a:solidFill>
                <a:latin typeface="Open Sans"/>
                <a:ea typeface="Open Sans"/>
                <a:cs typeface="Open Sans"/>
                <a:sym typeface="Open Sans"/>
              </a:rPr>
              <a:t>2025</a:t>
            </a:r>
            <a:endParaRPr sz="933">
              <a:solidFill>
                <a:srgbClr val="000000"/>
              </a:solidFill>
              <a:latin typeface="Arial"/>
              <a:ea typeface="Arial"/>
              <a:cs typeface="Arial"/>
              <a:sym typeface="Arial"/>
            </a:endParaRPr>
          </a:p>
        </p:txBody>
      </p:sp>
      <p:sp>
        <p:nvSpPr>
          <p:cNvPr id="95" name="Google Shape;95;g2716758eeff_0_0"/>
          <p:cNvSpPr txBox="1"/>
          <p:nvPr/>
        </p:nvSpPr>
        <p:spPr>
          <a:xfrm>
            <a:off x="720833" y="3671983"/>
            <a:ext cx="9444400" cy="803938"/>
          </a:xfrm>
          <a:prstGeom prst="rect">
            <a:avLst/>
          </a:prstGeom>
          <a:noFill/>
          <a:ln>
            <a:noFill/>
          </a:ln>
        </p:spPr>
        <p:txBody>
          <a:bodyPr spcFirstLastPara="1" wrap="square" lIns="0" tIns="0" rIns="0" bIns="0" anchor="t" anchorCtr="0">
            <a:spAutoFit/>
          </a:bodyPr>
          <a:lstStyle/>
          <a:p>
            <a:pPr>
              <a:lnSpc>
                <a:spcPct val="140014"/>
              </a:lnSpc>
              <a:buClr>
                <a:srgbClr val="000000"/>
              </a:buClr>
              <a:buSzPts val="2799"/>
            </a:pPr>
            <a:r>
              <a:rPr lang="en-US" sz="1866" b="1">
                <a:solidFill>
                  <a:srgbClr val="000000"/>
                </a:solidFill>
                <a:latin typeface="Open Sans SemiBold"/>
                <a:ea typeface="Open Sans SemiBold"/>
                <a:cs typeface="Open Sans SemiBold"/>
                <a:sym typeface="Open Sans SemiBold"/>
              </a:rPr>
              <a:t>Fund Tri-Valley  Economic Development - Fuel Growth by Advancing  Innovation in Life Sciences, Women’s Health, Frontier Tech, and Artificial Intelligence</a:t>
            </a:r>
            <a:endParaRPr sz="933">
              <a:solidFill>
                <a:srgbClr val="000000"/>
              </a:solidFill>
              <a:latin typeface="Arial"/>
              <a:ea typeface="Arial"/>
              <a:cs typeface="Arial"/>
              <a:sym typeface="Arial"/>
            </a:endParaRPr>
          </a:p>
        </p:txBody>
      </p:sp>
      <p:sp>
        <p:nvSpPr>
          <p:cNvPr id="96" name="Google Shape;96;g2716758eeff_0_0"/>
          <p:cNvSpPr txBox="1"/>
          <p:nvPr/>
        </p:nvSpPr>
        <p:spPr>
          <a:xfrm>
            <a:off x="1238195" y="441955"/>
            <a:ext cx="2127600" cy="201017"/>
          </a:xfrm>
          <a:prstGeom prst="rect">
            <a:avLst/>
          </a:prstGeom>
          <a:noFill/>
          <a:ln>
            <a:noFill/>
          </a:ln>
        </p:spPr>
        <p:txBody>
          <a:bodyPr spcFirstLastPara="1" wrap="square" lIns="0" tIns="0" rIns="0" bIns="0" anchor="t" anchorCtr="0">
            <a:spAutoFit/>
          </a:bodyPr>
          <a:lstStyle/>
          <a:p>
            <a:pPr>
              <a:lnSpc>
                <a:spcPct val="140016"/>
              </a:lnSpc>
              <a:buClr>
                <a:srgbClr val="000000"/>
              </a:buClr>
              <a:buSzPts val="1400"/>
            </a:pPr>
            <a:endParaRPr sz="933">
              <a:solidFill>
                <a:srgbClr val="000000"/>
              </a:solidFill>
              <a:latin typeface="Arial"/>
              <a:ea typeface="Arial"/>
              <a:cs typeface="Arial"/>
              <a:sym typeface="Arial"/>
            </a:endParaRPr>
          </a:p>
        </p:txBody>
      </p:sp>
      <p:pic>
        <p:nvPicPr>
          <p:cNvPr id="97" name="Google Shape;97;g2716758eeff_0_0"/>
          <p:cNvPicPr preferRelativeResize="0"/>
          <p:nvPr/>
        </p:nvPicPr>
        <p:blipFill rotWithShape="1">
          <a:blip r:embed="rId4">
            <a:alphaModFix/>
          </a:blip>
          <a:srcRect/>
          <a:stretch/>
        </p:blipFill>
        <p:spPr>
          <a:xfrm>
            <a:off x="716426" y="385734"/>
            <a:ext cx="1145817" cy="486972"/>
          </a:xfrm>
          <a:prstGeom prst="rect">
            <a:avLst/>
          </a:prstGeom>
          <a:noFill/>
          <a:ln>
            <a:noFill/>
          </a:ln>
        </p:spPr>
      </p:pic>
      <p:pic>
        <p:nvPicPr>
          <p:cNvPr id="2" name="Google Shape;127;g36ac6e494af_0_4" descr="Statup-Tri-Valley-Logo-1000px.png">
            <a:extLst>
              <a:ext uri="{FF2B5EF4-FFF2-40B4-BE49-F238E27FC236}">
                <a16:creationId xmlns:a16="http://schemas.microsoft.com/office/drawing/2014/main" id="{58630069-599C-6C10-BA7B-5F7FAB7BEE38}"/>
              </a:ext>
            </a:extLst>
          </p:cNvPr>
          <p:cNvPicPr preferRelativeResize="0"/>
          <p:nvPr/>
        </p:nvPicPr>
        <p:blipFill rotWithShape="1">
          <a:blip r:embed="rId5">
            <a:alphaModFix/>
          </a:blip>
          <a:srcRect/>
          <a:stretch/>
        </p:blipFill>
        <p:spPr>
          <a:xfrm>
            <a:off x="9347061" y="529179"/>
            <a:ext cx="1759766" cy="4179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E800F92-4B5A-7B73-8282-BF2A5BD15D46}"/>
              </a:ext>
            </a:extLst>
          </p:cNvPr>
          <p:cNvSpPr/>
          <p:nvPr/>
        </p:nvSpPr>
        <p:spPr>
          <a:xfrm>
            <a:off x="0" y="1800380"/>
            <a:ext cx="12192000" cy="38596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151369-222F-BACB-C0A7-328ED456ACFE}"/>
              </a:ext>
            </a:extLst>
          </p:cNvPr>
          <p:cNvSpPr>
            <a:spLocks noGrp="1"/>
          </p:cNvSpPr>
          <p:nvPr>
            <p:ph type="title"/>
          </p:nvPr>
        </p:nvSpPr>
        <p:spPr/>
        <p:txBody>
          <a:bodyPr/>
          <a:lstStyle/>
          <a:p>
            <a:r>
              <a:rPr lang="en-US" dirty="0"/>
              <a:t>Available Sponsorship Tiers per Event</a:t>
            </a:r>
          </a:p>
        </p:txBody>
      </p:sp>
      <p:sp>
        <p:nvSpPr>
          <p:cNvPr id="13" name="Google Shape;126;p3">
            <a:extLst>
              <a:ext uri="{FF2B5EF4-FFF2-40B4-BE49-F238E27FC236}">
                <a16:creationId xmlns:a16="http://schemas.microsoft.com/office/drawing/2014/main" id="{B294504D-DA5A-092A-F247-927A28CCBFB5}"/>
              </a:ext>
            </a:extLst>
          </p:cNvPr>
          <p:cNvSpPr txBox="1">
            <a:spLocks noGrp="1"/>
          </p:cNvSpPr>
          <p:nvPr>
            <p:ph idx="1"/>
          </p:nvPr>
        </p:nvSpPr>
        <p:spPr>
          <a:xfrm>
            <a:off x="838200" y="1825625"/>
            <a:ext cx="10515600" cy="3859640"/>
          </a:xfrm>
        </p:spPr>
        <p:txBody>
          <a:bodyPr anchor="ctr">
            <a:normAutofit fontScale="92500" lnSpcReduction="20000"/>
          </a:bodyPr>
          <a:lstStyle/>
          <a:p>
            <a:pPr marL="0" indent="0">
              <a:lnSpc>
                <a:spcPct val="150000"/>
              </a:lnSpc>
              <a:buNone/>
            </a:pPr>
            <a:r>
              <a:rPr lang="en-US" dirty="0">
                <a:solidFill>
                  <a:srgbClr val="FFFFFF"/>
                </a:solidFill>
              </a:rPr>
              <a:t>Title sponsor: $25K</a:t>
            </a:r>
          </a:p>
          <a:p>
            <a:pPr marL="0" indent="0">
              <a:lnSpc>
                <a:spcPct val="150000"/>
              </a:lnSpc>
              <a:buNone/>
            </a:pPr>
            <a:r>
              <a:rPr lang="en-US" dirty="0">
                <a:solidFill>
                  <a:srgbClr val="FFFFFF"/>
                </a:solidFill>
              </a:rPr>
              <a:t>Host: Provides space and refreshments, </a:t>
            </a:r>
          </a:p>
          <a:p>
            <a:pPr marL="0" indent="0">
              <a:lnSpc>
                <a:spcPct val="150000"/>
              </a:lnSpc>
              <a:buNone/>
            </a:pPr>
            <a:r>
              <a:rPr lang="en-US" dirty="0">
                <a:solidFill>
                  <a:srgbClr val="FFFFFF"/>
                </a:solidFill>
              </a:rPr>
              <a:t> &amp; on-site logistics</a:t>
            </a:r>
          </a:p>
          <a:p>
            <a:pPr marL="0" indent="0">
              <a:lnSpc>
                <a:spcPct val="150000"/>
              </a:lnSpc>
              <a:buNone/>
            </a:pPr>
            <a:r>
              <a:rPr lang="en-US" dirty="0">
                <a:solidFill>
                  <a:srgbClr val="FFFFFF"/>
                </a:solidFill>
              </a:rPr>
              <a:t>Presenting Sponsor: $5K</a:t>
            </a:r>
          </a:p>
          <a:p>
            <a:pPr marL="0" indent="0">
              <a:lnSpc>
                <a:spcPct val="150000"/>
              </a:lnSpc>
              <a:buNone/>
            </a:pPr>
            <a:r>
              <a:rPr lang="en-US" dirty="0">
                <a:solidFill>
                  <a:srgbClr val="FFFFFF"/>
                </a:solidFill>
              </a:rPr>
              <a:t>Ecosystem Sponsor : $2,500</a:t>
            </a:r>
          </a:p>
          <a:p>
            <a:pPr marL="0" indent="0">
              <a:lnSpc>
                <a:spcPct val="150000"/>
              </a:lnSpc>
              <a:buNone/>
            </a:pPr>
            <a:r>
              <a:rPr lang="en-US" dirty="0">
                <a:solidFill>
                  <a:srgbClr val="FFFFFF"/>
                </a:solidFill>
              </a:rPr>
              <a:t>Event Sponsor: $500</a:t>
            </a:r>
          </a:p>
        </p:txBody>
      </p:sp>
      <p:sp>
        <p:nvSpPr>
          <p:cNvPr id="4" name="Footer Placeholder 3">
            <a:extLst>
              <a:ext uri="{FF2B5EF4-FFF2-40B4-BE49-F238E27FC236}">
                <a16:creationId xmlns:a16="http://schemas.microsoft.com/office/drawing/2014/main" id="{1BDA105B-953D-7AFF-F82D-F4F7A3AD5D3A}"/>
              </a:ext>
            </a:extLst>
          </p:cNvPr>
          <p:cNvSpPr>
            <a:spLocks noGrp="1"/>
          </p:cNvSpPr>
          <p:nvPr>
            <p:ph type="ftr" sz="quarter" idx="11"/>
          </p:nvPr>
        </p:nvSpPr>
        <p:spPr/>
        <p:txBody>
          <a:bodyPr/>
          <a:lstStyle/>
          <a:p>
            <a:r>
              <a:rPr lang="en-US" dirty="0"/>
              <a:t>Sponsorship Prospectus</a:t>
            </a:r>
          </a:p>
        </p:txBody>
      </p:sp>
      <p:sp>
        <p:nvSpPr>
          <p:cNvPr id="5" name="Slide Number Placeholder 4">
            <a:extLst>
              <a:ext uri="{FF2B5EF4-FFF2-40B4-BE49-F238E27FC236}">
                <a16:creationId xmlns:a16="http://schemas.microsoft.com/office/drawing/2014/main" id="{B1A37A96-399B-0B43-2054-A59003E1EB7C}"/>
              </a:ext>
            </a:extLst>
          </p:cNvPr>
          <p:cNvSpPr>
            <a:spLocks noGrp="1"/>
          </p:cNvSpPr>
          <p:nvPr>
            <p:ph type="sldNum" sz="quarter" idx="12"/>
          </p:nvPr>
        </p:nvSpPr>
        <p:spPr/>
        <p:txBody>
          <a:bodyPr/>
          <a:lstStyle/>
          <a:p>
            <a:fld id="{A622BD1E-35EF-5F46-8AAE-9CDA9869A7A5}" type="slidenum">
              <a:rPr lang="en-US" smtClean="0"/>
              <a:pPr/>
              <a:t>9</a:t>
            </a:fld>
            <a:endParaRPr lang="en-US" dirty="0"/>
          </a:p>
        </p:txBody>
      </p:sp>
      <p:sp>
        <p:nvSpPr>
          <p:cNvPr id="6" name="Text Placeholder 5">
            <a:extLst>
              <a:ext uri="{FF2B5EF4-FFF2-40B4-BE49-F238E27FC236}">
                <a16:creationId xmlns:a16="http://schemas.microsoft.com/office/drawing/2014/main" id="{81424C38-8639-3814-5A84-2B439AE846C6}"/>
              </a:ext>
            </a:extLst>
          </p:cNvPr>
          <p:cNvSpPr>
            <a:spLocks noGrp="1"/>
          </p:cNvSpPr>
          <p:nvPr>
            <p:ph type="body" sz="quarter" idx="13"/>
          </p:nvPr>
        </p:nvSpPr>
        <p:spPr/>
        <p:txBody>
          <a:bodyPr>
            <a:normAutofit lnSpcReduction="10000"/>
          </a:bodyPr>
          <a:lstStyle/>
          <a:p>
            <a:r>
              <a:rPr lang="en-US" dirty="0"/>
              <a:t>STARTUP TRI-VALLEY SUMMIT SPONSORSHIP</a:t>
            </a:r>
          </a:p>
          <a:p>
            <a:endParaRPr lang="en-US" dirty="0"/>
          </a:p>
        </p:txBody>
      </p:sp>
      <p:pic>
        <p:nvPicPr>
          <p:cNvPr id="15" name="Google Shape;129;p3" descr="IMG_9359.jpg">
            <a:extLst>
              <a:ext uri="{FF2B5EF4-FFF2-40B4-BE49-F238E27FC236}">
                <a16:creationId xmlns:a16="http://schemas.microsoft.com/office/drawing/2014/main" id="{DDC5DF34-F07E-84D1-4D86-A1C96AC3E9F9}"/>
              </a:ext>
            </a:extLst>
          </p:cNvPr>
          <p:cNvPicPr preferRelativeResize="0"/>
          <p:nvPr/>
        </p:nvPicPr>
        <p:blipFill rotWithShape="1">
          <a:blip r:embed="rId2">
            <a:alphaModFix/>
          </a:blip>
          <a:srcRect/>
          <a:stretch/>
        </p:blipFill>
        <p:spPr>
          <a:xfrm>
            <a:off x="8021256" y="3886582"/>
            <a:ext cx="3332544" cy="2221696"/>
          </a:xfrm>
          <a:prstGeom prst="rect">
            <a:avLst/>
          </a:prstGeom>
          <a:noFill/>
          <a:ln>
            <a:noFill/>
          </a:ln>
        </p:spPr>
      </p:pic>
      <p:pic>
        <p:nvPicPr>
          <p:cNvPr id="16" name="Google Shape;130;p3" descr="IMG_9535.jpg">
            <a:extLst>
              <a:ext uri="{FF2B5EF4-FFF2-40B4-BE49-F238E27FC236}">
                <a16:creationId xmlns:a16="http://schemas.microsoft.com/office/drawing/2014/main" id="{0D595646-F95C-BAD9-6F3E-CCFA3159F7FC}"/>
              </a:ext>
            </a:extLst>
          </p:cNvPr>
          <p:cNvPicPr preferRelativeResize="0"/>
          <p:nvPr/>
        </p:nvPicPr>
        <p:blipFill rotWithShape="1">
          <a:blip r:embed="rId3">
            <a:alphaModFix/>
          </a:blip>
          <a:srcRect/>
          <a:stretch/>
        </p:blipFill>
        <p:spPr>
          <a:xfrm>
            <a:off x="8021256" y="1416814"/>
            <a:ext cx="3332544" cy="2221696"/>
          </a:xfrm>
          <a:prstGeom prst="rect">
            <a:avLst/>
          </a:prstGeom>
          <a:noFill/>
          <a:ln>
            <a:noFill/>
          </a:ln>
        </p:spPr>
      </p:pic>
    </p:spTree>
    <p:extLst>
      <p:ext uri="{BB962C8B-B14F-4D97-AF65-F5344CB8AC3E}">
        <p14:creationId xmlns:p14="http://schemas.microsoft.com/office/powerpoint/2010/main" val="64009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01DA7-92A4-7C10-57A4-23E62ABCA0A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3D107D9-5A59-0ECD-D7A8-DDC34540D925}"/>
              </a:ext>
            </a:extLst>
          </p:cNvPr>
          <p:cNvSpPr/>
          <p:nvPr/>
        </p:nvSpPr>
        <p:spPr>
          <a:xfrm>
            <a:off x="0" y="1724603"/>
            <a:ext cx="12192000" cy="411428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DB4C833-DFAB-9215-09F9-8B015514F040}"/>
              </a:ext>
            </a:extLst>
          </p:cNvPr>
          <p:cNvSpPr>
            <a:spLocks noGrp="1"/>
          </p:cNvSpPr>
          <p:nvPr>
            <p:ph type="title"/>
          </p:nvPr>
        </p:nvSpPr>
        <p:spPr/>
        <p:txBody>
          <a:bodyPr/>
          <a:lstStyle/>
          <a:p>
            <a:r>
              <a:rPr lang="en-US" dirty="0"/>
              <a:t>Title Sponsor</a:t>
            </a:r>
          </a:p>
        </p:txBody>
      </p:sp>
      <p:sp>
        <p:nvSpPr>
          <p:cNvPr id="13" name="Google Shape;126;p3">
            <a:extLst>
              <a:ext uri="{FF2B5EF4-FFF2-40B4-BE49-F238E27FC236}">
                <a16:creationId xmlns:a16="http://schemas.microsoft.com/office/drawing/2014/main" id="{3553198B-A3BE-F5B4-0966-F5BB584D2461}"/>
              </a:ext>
            </a:extLst>
          </p:cNvPr>
          <p:cNvSpPr txBox="1">
            <a:spLocks noGrp="1"/>
          </p:cNvSpPr>
          <p:nvPr>
            <p:ph idx="1"/>
          </p:nvPr>
        </p:nvSpPr>
        <p:spPr>
          <a:xfrm>
            <a:off x="838200" y="1800381"/>
            <a:ext cx="6835815" cy="3859640"/>
          </a:xfrm>
        </p:spPr>
        <p:txBody>
          <a:bodyPr anchor="ctr">
            <a:normAutofit fontScale="92500" lnSpcReduction="10000"/>
          </a:bodyPr>
          <a:lstStyle/>
          <a:p>
            <a:r>
              <a:rPr lang="en-US" dirty="0">
                <a:solidFill>
                  <a:schemeClr val="bg1"/>
                </a:solidFill>
              </a:rPr>
              <a:t>$25K </a:t>
            </a:r>
          </a:p>
          <a:p>
            <a:r>
              <a:rPr lang="en-US" dirty="0">
                <a:solidFill>
                  <a:schemeClr val="bg1"/>
                </a:solidFill>
              </a:rPr>
              <a:t>Title sponsorship  acknowledged in event main image used for all media</a:t>
            </a:r>
          </a:p>
          <a:p>
            <a:r>
              <a:rPr lang="en-US" dirty="0">
                <a:solidFill>
                  <a:schemeClr val="bg1"/>
                </a:solidFill>
              </a:rPr>
              <a:t>Featured in pre-event and post-event press release  </a:t>
            </a:r>
          </a:p>
          <a:p>
            <a:r>
              <a:rPr lang="en-US" dirty="0">
                <a:solidFill>
                  <a:schemeClr val="bg1"/>
                </a:solidFill>
              </a:rPr>
              <a:t>Opportunity to provide or help determine event content</a:t>
            </a:r>
          </a:p>
          <a:p>
            <a:r>
              <a:rPr lang="en-US" dirty="0">
                <a:solidFill>
                  <a:schemeClr val="bg1"/>
                </a:solidFill>
              </a:rPr>
              <a:t>Company exec opens event</a:t>
            </a:r>
          </a:p>
        </p:txBody>
      </p:sp>
      <p:sp>
        <p:nvSpPr>
          <p:cNvPr id="4" name="Footer Placeholder 3">
            <a:extLst>
              <a:ext uri="{FF2B5EF4-FFF2-40B4-BE49-F238E27FC236}">
                <a16:creationId xmlns:a16="http://schemas.microsoft.com/office/drawing/2014/main" id="{CCE97A31-1706-0835-E5AD-126CF74444A4}"/>
              </a:ext>
            </a:extLst>
          </p:cNvPr>
          <p:cNvSpPr>
            <a:spLocks noGrp="1"/>
          </p:cNvSpPr>
          <p:nvPr>
            <p:ph type="ftr" sz="quarter" idx="11"/>
          </p:nvPr>
        </p:nvSpPr>
        <p:spPr/>
        <p:txBody>
          <a:bodyPr/>
          <a:lstStyle/>
          <a:p>
            <a:r>
              <a:rPr lang="en-US" dirty="0"/>
              <a:t>Sponsorship Prospectus</a:t>
            </a:r>
          </a:p>
        </p:txBody>
      </p:sp>
      <p:sp>
        <p:nvSpPr>
          <p:cNvPr id="5" name="Slide Number Placeholder 4">
            <a:extLst>
              <a:ext uri="{FF2B5EF4-FFF2-40B4-BE49-F238E27FC236}">
                <a16:creationId xmlns:a16="http://schemas.microsoft.com/office/drawing/2014/main" id="{DC504F82-117E-2766-6B44-D9269E1D5209}"/>
              </a:ext>
            </a:extLst>
          </p:cNvPr>
          <p:cNvSpPr>
            <a:spLocks noGrp="1"/>
          </p:cNvSpPr>
          <p:nvPr>
            <p:ph type="sldNum" sz="quarter" idx="12"/>
          </p:nvPr>
        </p:nvSpPr>
        <p:spPr/>
        <p:txBody>
          <a:bodyPr/>
          <a:lstStyle/>
          <a:p>
            <a:fld id="{A622BD1E-35EF-5F46-8AAE-9CDA9869A7A5}" type="slidenum">
              <a:rPr lang="en-US" smtClean="0"/>
              <a:pPr/>
              <a:t>10</a:t>
            </a:fld>
            <a:endParaRPr lang="en-US" dirty="0"/>
          </a:p>
        </p:txBody>
      </p:sp>
      <p:sp>
        <p:nvSpPr>
          <p:cNvPr id="6" name="Text Placeholder 5">
            <a:extLst>
              <a:ext uri="{FF2B5EF4-FFF2-40B4-BE49-F238E27FC236}">
                <a16:creationId xmlns:a16="http://schemas.microsoft.com/office/drawing/2014/main" id="{E6E5294A-2C95-F731-2DDA-C142BD0EF5E7}"/>
              </a:ext>
            </a:extLst>
          </p:cNvPr>
          <p:cNvSpPr>
            <a:spLocks noGrp="1"/>
          </p:cNvSpPr>
          <p:nvPr>
            <p:ph type="body" sz="quarter" idx="13"/>
          </p:nvPr>
        </p:nvSpPr>
        <p:spPr/>
        <p:txBody>
          <a:bodyPr>
            <a:normAutofit lnSpcReduction="10000"/>
          </a:bodyPr>
          <a:lstStyle/>
          <a:p>
            <a:r>
              <a:rPr lang="en-US" dirty="0"/>
              <a:t>STARTUP TRI-VALLEY SUMMIT SPONSORSHIP</a:t>
            </a:r>
          </a:p>
          <a:p>
            <a:endParaRPr lang="en-US" dirty="0"/>
          </a:p>
        </p:txBody>
      </p:sp>
      <p:pic>
        <p:nvPicPr>
          <p:cNvPr id="15" name="Google Shape;129;p3" descr="IMG_9359.jpg">
            <a:extLst>
              <a:ext uri="{FF2B5EF4-FFF2-40B4-BE49-F238E27FC236}">
                <a16:creationId xmlns:a16="http://schemas.microsoft.com/office/drawing/2014/main" id="{C5F20EC5-0F00-F359-7B4D-C666806F17FE}"/>
              </a:ext>
            </a:extLst>
          </p:cNvPr>
          <p:cNvPicPr preferRelativeResize="0"/>
          <p:nvPr/>
        </p:nvPicPr>
        <p:blipFill rotWithShape="1">
          <a:blip r:embed="rId2">
            <a:alphaModFix/>
          </a:blip>
          <a:srcRect/>
          <a:stretch/>
        </p:blipFill>
        <p:spPr>
          <a:xfrm>
            <a:off x="8021256" y="3886582"/>
            <a:ext cx="3332544" cy="2221696"/>
          </a:xfrm>
          <a:prstGeom prst="rect">
            <a:avLst/>
          </a:prstGeom>
          <a:noFill/>
          <a:ln>
            <a:noFill/>
          </a:ln>
        </p:spPr>
      </p:pic>
      <p:pic>
        <p:nvPicPr>
          <p:cNvPr id="16" name="Google Shape;130;p3" descr="IMG_9535.jpg">
            <a:extLst>
              <a:ext uri="{FF2B5EF4-FFF2-40B4-BE49-F238E27FC236}">
                <a16:creationId xmlns:a16="http://schemas.microsoft.com/office/drawing/2014/main" id="{FA55E130-37A8-3B42-3705-49020A3287DA}"/>
              </a:ext>
            </a:extLst>
          </p:cNvPr>
          <p:cNvPicPr preferRelativeResize="0"/>
          <p:nvPr/>
        </p:nvPicPr>
        <p:blipFill rotWithShape="1">
          <a:blip r:embed="rId3">
            <a:alphaModFix/>
          </a:blip>
          <a:srcRect/>
          <a:stretch/>
        </p:blipFill>
        <p:spPr>
          <a:xfrm>
            <a:off x="8021256" y="1416814"/>
            <a:ext cx="3332544" cy="2221696"/>
          </a:xfrm>
          <a:prstGeom prst="rect">
            <a:avLst/>
          </a:prstGeom>
          <a:noFill/>
          <a:ln>
            <a:noFill/>
          </a:ln>
        </p:spPr>
      </p:pic>
      <p:sp>
        <p:nvSpPr>
          <p:cNvPr id="10" name="Google Shape;165;p7">
            <a:extLst>
              <a:ext uri="{FF2B5EF4-FFF2-40B4-BE49-F238E27FC236}">
                <a16:creationId xmlns:a16="http://schemas.microsoft.com/office/drawing/2014/main" id="{ABE9862F-1F8D-9F3A-F835-8BDBD5C74172}"/>
              </a:ext>
            </a:extLst>
          </p:cNvPr>
          <p:cNvSpPr txBox="1"/>
          <p:nvPr/>
        </p:nvSpPr>
        <p:spPr>
          <a:xfrm>
            <a:off x="838201" y="5952184"/>
            <a:ext cx="7102032" cy="150162"/>
          </a:xfrm>
          <a:prstGeom prst="rect">
            <a:avLst/>
          </a:prstGeom>
          <a:noFill/>
          <a:ln>
            <a:noFill/>
          </a:ln>
        </p:spPr>
        <p:txBody>
          <a:bodyPr spcFirstLastPara="1" wrap="square" lIns="13395" tIns="13395" rIns="13395" bIns="13395" anchor="ctr" anchorCtr="0">
            <a:spAutoFit/>
          </a:bodyPr>
          <a:lstStyle/>
          <a:p>
            <a:pPr>
              <a:buClr>
                <a:srgbClr val="838787"/>
              </a:buClr>
              <a:buSzPts val="1300"/>
            </a:pPr>
            <a:r>
              <a:rPr lang="en-US" sz="800" dirty="0">
                <a:solidFill>
                  <a:srgbClr val="AFB6C1"/>
                </a:solidFill>
                <a:latin typeface="Merriweather" pitchFamily="2" charset="77"/>
                <a:ea typeface="Avenir"/>
                <a:cs typeface="Avenir"/>
                <a:sym typeface="Avenir"/>
              </a:rPr>
              <a:t>* Best efforts will be made to accommodate sponsor desires, but Summit organizers have final say over content development. </a:t>
            </a:r>
            <a:endParaRPr sz="600" dirty="0">
              <a:solidFill>
                <a:srgbClr val="AFB6C1"/>
              </a:solidFill>
              <a:latin typeface="Merriweather" pitchFamily="2" charset="77"/>
            </a:endParaRPr>
          </a:p>
        </p:txBody>
      </p:sp>
    </p:spTree>
    <p:extLst>
      <p:ext uri="{BB962C8B-B14F-4D97-AF65-F5344CB8AC3E}">
        <p14:creationId xmlns:p14="http://schemas.microsoft.com/office/powerpoint/2010/main" val="2592892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5F404-8949-615D-AB63-8032DC29CB8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C5B302C-B06D-2CB0-A2D3-B25BAA53B4E1}"/>
              </a:ext>
            </a:extLst>
          </p:cNvPr>
          <p:cNvSpPr/>
          <p:nvPr/>
        </p:nvSpPr>
        <p:spPr>
          <a:xfrm>
            <a:off x="0" y="1724603"/>
            <a:ext cx="12192000" cy="411428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D3E9C2-15B0-5CC3-2E74-A96A6C8D544B}"/>
              </a:ext>
            </a:extLst>
          </p:cNvPr>
          <p:cNvSpPr>
            <a:spLocks noGrp="1"/>
          </p:cNvSpPr>
          <p:nvPr>
            <p:ph type="title"/>
          </p:nvPr>
        </p:nvSpPr>
        <p:spPr/>
        <p:txBody>
          <a:bodyPr/>
          <a:lstStyle/>
          <a:p>
            <a:r>
              <a:rPr lang="en-US" dirty="0"/>
              <a:t>Hosting Sponsor</a:t>
            </a:r>
          </a:p>
        </p:txBody>
      </p:sp>
      <p:sp>
        <p:nvSpPr>
          <p:cNvPr id="13" name="Google Shape;126;p3">
            <a:extLst>
              <a:ext uri="{FF2B5EF4-FFF2-40B4-BE49-F238E27FC236}">
                <a16:creationId xmlns:a16="http://schemas.microsoft.com/office/drawing/2014/main" id="{73846C11-8C9E-FB61-73D5-9BA2BF86926A}"/>
              </a:ext>
            </a:extLst>
          </p:cNvPr>
          <p:cNvSpPr txBox="1">
            <a:spLocks noGrp="1"/>
          </p:cNvSpPr>
          <p:nvPr>
            <p:ph idx="1"/>
          </p:nvPr>
        </p:nvSpPr>
        <p:spPr>
          <a:xfrm>
            <a:off x="838200" y="1800381"/>
            <a:ext cx="6835815" cy="3859640"/>
          </a:xfrm>
        </p:spPr>
        <p:txBody>
          <a:bodyPr anchor="ctr">
            <a:normAutofit fontScale="92500" lnSpcReduction="10000"/>
          </a:bodyPr>
          <a:lstStyle/>
          <a:p>
            <a:r>
              <a:rPr lang="en-US" dirty="0">
                <a:solidFill>
                  <a:schemeClr val="bg1"/>
                </a:solidFill>
              </a:rPr>
              <a:t>Facility, refreshments, and event logistics</a:t>
            </a:r>
          </a:p>
          <a:p>
            <a:r>
              <a:rPr lang="en-US" dirty="0">
                <a:solidFill>
                  <a:schemeClr val="bg1"/>
                </a:solidFill>
              </a:rPr>
              <a:t>Host role acknowledged in event main image used for all media</a:t>
            </a:r>
          </a:p>
          <a:p>
            <a:r>
              <a:rPr lang="en-US" dirty="0">
                <a:solidFill>
                  <a:schemeClr val="bg1"/>
                </a:solidFill>
              </a:rPr>
              <a:t>Featured as host in pre-event and post-event press release  (for summits only)</a:t>
            </a:r>
          </a:p>
          <a:p>
            <a:r>
              <a:rPr lang="en-US" dirty="0">
                <a:solidFill>
                  <a:schemeClr val="bg1"/>
                </a:solidFill>
              </a:rPr>
              <a:t>Opportunity to provide or help determine event content</a:t>
            </a:r>
          </a:p>
          <a:p>
            <a:r>
              <a:rPr lang="en-US" dirty="0">
                <a:solidFill>
                  <a:schemeClr val="bg1"/>
                </a:solidFill>
              </a:rPr>
              <a:t>Company exec welcomes attendees </a:t>
            </a:r>
          </a:p>
        </p:txBody>
      </p:sp>
      <p:sp>
        <p:nvSpPr>
          <p:cNvPr id="4" name="Footer Placeholder 3">
            <a:extLst>
              <a:ext uri="{FF2B5EF4-FFF2-40B4-BE49-F238E27FC236}">
                <a16:creationId xmlns:a16="http://schemas.microsoft.com/office/drawing/2014/main" id="{8E10A567-C9EE-7681-5EEA-1182D57FE2FF}"/>
              </a:ext>
            </a:extLst>
          </p:cNvPr>
          <p:cNvSpPr>
            <a:spLocks noGrp="1"/>
          </p:cNvSpPr>
          <p:nvPr>
            <p:ph type="ftr" sz="quarter" idx="11"/>
          </p:nvPr>
        </p:nvSpPr>
        <p:spPr/>
        <p:txBody>
          <a:bodyPr/>
          <a:lstStyle/>
          <a:p>
            <a:r>
              <a:rPr lang="en-US" dirty="0"/>
              <a:t>Sponsorship Prospectus</a:t>
            </a:r>
          </a:p>
        </p:txBody>
      </p:sp>
      <p:sp>
        <p:nvSpPr>
          <p:cNvPr id="5" name="Slide Number Placeholder 4">
            <a:extLst>
              <a:ext uri="{FF2B5EF4-FFF2-40B4-BE49-F238E27FC236}">
                <a16:creationId xmlns:a16="http://schemas.microsoft.com/office/drawing/2014/main" id="{114AC685-79F3-13A9-1C07-BCBDAF4E0307}"/>
              </a:ext>
            </a:extLst>
          </p:cNvPr>
          <p:cNvSpPr>
            <a:spLocks noGrp="1"/>
          </p:cNvSpPr>
          <p:nvPr>
            <p:ph type="sldNum" sz="quarter" idx="12"/>
          </p:nvPr>
        </p:nvSpPr>
        <p:spPr/>
        <p:txBody>
          <a:bodyPr/>
          <a:lstStyle/>
          <a:p>
            <a:fld id="{A622BD1E-35EF-5F46-8AAE-9CDA9869A7A5}" type="slidenum">
              <a:rPr lang="en-US" smtClean="0"/>
              <a:pPr/>
              <a:t>11</a:t>
            </a:fld>
            <a:endParaRPr lang="en-US" dirty="0"/>
          </a:p>
        </p:txBody>
      </p:sp>
      <p:sp>
        <p:nvSpPr>
          <p:cNvPr id="6" name="Text Placeholder 5">
            <a:extLst>
              <a:ext uri="{FF2B5EF4-FFF2-40B4-BE49-F238E27FC236}">
                <a16:creationId xmlns:a16="http://schemas.microsoft.com/office/drawing/2014/main" id="{696D6A67-C8CC-C465-A3E3-8D82E4E4AD03}"/>
              </a:ext>
            </a:extLst>
          </p:cNvPr>
          <p:cNvSpPr>
            <a:spLocks noGrp="1"/>
          </p:cNvSpPr>
          <p:nvPr>
            <p:ph type="body" sz="quarter" idx="13"/>
          </p:nvPr>
        </p:nvSpPr>
        <p:spPr/>
        <p:txBody>
          <a:bodyPr>
            <a:normAutofit lnSpcReduction="10000"/>
          </a:bodyPr>
          <a:lstStyle/>
          <a:p>
            <a:r>
              <a:rPr lang="en-US" dirty="0"/>
              <a:t>STARTUP TRI-VALLEY SUMMIT  AND SERIES SPONSORSHIP</a:t>
            </a:r>
          </a:p>
          <a:p>
            <a:endParaRPr lang="en-US" dirty="0"/>
          </a:p>
        </p:txBody>
      </p:sp>
      <p:pic>
        <p:nvPicPr>
          <p:cNvPr id="15" name="Google Shape;129;p3" descr="IMG_9359.jpg">
            <a:extLst>
              <a:ext uri="{FF2B5EF4-FFF2-40B4-BE49-F238E27FC236}">
                <a16:creationId xmlns:a16="http://schemas.microsoft.com/office/drawing/2014/main" id="{DBBB248F-E23F-ADB7-7836-B624A4B26764}"/>
              </a:ext>
            </a:extLst>
          </p:cNvPr>
          <p:cNvPicPr preferRelativeResize="0"/>
          <p:nvPr/>
        </p:nvPicPr>
        <p:blipFill rotWithShape="1">
          <a:blip r:embed="rId2">
            <a:alphaModFix/>
          </a:blip>
          <a:srcRect/>
          <a:stretch/>
        </p:blipFill>
        <p:spPr>
          <a:xfrm>
            <a:off x="8021256" y="3886582"/>
            <a:ext cx="3332544" cy="2221696"/>
          </a:xfrm>
          <a:prstGeom prst="rect">
            <a:avLst/>
          </a:prstGeom>
          <a:noFill/>
          <a:ln>
            <a:noFill/>
          </a:ln>
        </p:spPr>
      </p:pic>
      <p:pic>
        <p:nvPicPr>
          <p:cNvPr id="16" name="Google Shape;130;p3" descr="IMG_9535.jpg">
            <a:extLst>
              <a:ext uri="{FF2B5EF4-FFF2-40B4-BE49-F238E27FC236}">
                <a16:creationId xmlns:a16="http://schemas.microsoft.com/office/drawing/2014/main" id="{F10EC628-9EBB-A4F3-9688-D91D5BB4F9A8}"/>
              </a:ext>
            </a:extLst>
          </p:cNvPr>
          <p:cNvPicPr preferRelativeResize="0"/>
          <p:nvPr/>
        </p:nvPicPr>
        <p:blipFill rotWithShape="1">
          <a:blip r:embed="rId3">
            <a:alphaModFix/>
          </a:blip>
          <a:srcRect/>
          <a:stretch/>
        </p:blipFill>
        <p:spPr>
          <a:xfrm>
            <a:off x="8021256" y="1416814"/>
            <a:ext cx="3332544" cy="2221696"/>
          </a:xfrm>
          <a:prstGeom prst="rect">
            <a:avLst/>
          </a:prstGeom>
          <a:noFill/>
          <a:ln>
            <a:noFill/>
          </a:ln>
        </p:spPr>
      </p:pic>
      <p:sp>
        <p:nvSpPr>
          <p:cNvPr id="10" name="Google Shape;165;p7">
            <a:extLst>
              <a:ext uri="{FF2B5EF4-FFF2-40B4-BE49-F238E27FC236}">
                <a16:creationId xmlns:a16="http://schemas.microsoft.com/office/drawing/2014/main" id="{B4A5C49B-56C6-DFA4-3FC6-220154FB6D65}"/>
              </a:ext>
            </a:extLst>
          </p:cNvPr>
          <p:cNvSpPr txBox="1"/>
          <p:nvPr/>
        </p:nvSpPr>
        <p:spPr>
          <a:xfrm>
            <a:off x="838201" y="5952184"/>
            <a:ext cx="7102032" cy="150162"/>
          </a:xfrm>
          <a:prstGeom prst="rect">
            <a:avLst/>
          </a:prstGeom>
          <a:noFill/>
          <a:ln>
            <a:noFill/>
          </a:ln>
        </p:spPr>
        <p:txBody>
          <a:bodyPr spcFirstLastPara="1" wrap="square" lIns="13395" tIns="13395" rIns="13395" bIns="13395" anchor="ctr" anchorCtr="0">
            <a:spAutoFit/>
          </a:bodyPr>
          <a:lstStyle/>
          <a:p>
            <a:pPr>
              <a:buClr>
                <a:srgbClr val="838787"/>
              </a:buClr>
              <a:buSzPts val="1300"/>
            </a:pPr>
            <a:r>
              <a:rPr lang="en-US" sz="800" dirty="0">
                <a:solidFill>
                  <a:srgbClr val="AFB6C1"/>
                </a:solidFill>
                <a:latin typeface="Merriweather" pitchFamily="2" charset="77"/>
                <a:ea typeface="Avenir"/>
                <a:cs typeface="Avenir"/>
                <a:sym typeface="Avenir"/>
              </a:rPr>
              <a:t>* Best efforts will be made to accommodate sponsor desires, but Summit organizers have final say over content development. </a:t>
            </a:r>
            <a:endParaRPr sz="600" dirty="0">
              <a:solidFill>
                <a:srgbClr val="AFB6C1"/>
              </a:solidFill>
              <a:latin typeface="Merriweather" pitchFamily="2" charset="77"/>
            </a:endParaRPr>
          </a:p>
        </p:txBody>
      </p:sp>
    </p:spTree>
    <p:extLst>
      <p:ext uri="{BB962C8B-B14F-4D97-AF65-F5344CB8AC3E}">
        <p14:creationId xmlns:p14="http://schemas.microsoft.com/office/powerpoint/2010/main" val="125834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E800F92-4B5A-7B73-8282-BF2A5BD15D46}"/>
              </a:ext>
            </a:extLst>
          </p:cNvPr>
          <p:cNvSpPr/>
          <p:nvPr/>
        </p:nvSpPr>
        <p:spPr>
          <a:xfrm>
            <a:off x="0" y="1724603"/>
            <a:ext cx="12192000" cy="411428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151369-222F-BACB-C0A7-328ED456ACFE}"/>
              </a:ext>
            </a:extLst>
          </p:cNvPr>
          <p:cNvSpPr>
            <a:spLocks noGrp="1"/>
          </p:cNvSpPr>
          <p:nvPr>
            <p:ph type="title"/>
          </p:nvPr>
        </p:nvSpPr>
        <p:spPr/>
        <p:txBody>
          <a:bodyPr/>
          <a:lstStyle/>
          <a:p>
            <a:r>
              <a:rPr lang="en-US" dirty="0"/>
              <a:t>Presenting Sponsor</a:t>
            </a:r>
          </a:p>
        </p:txBody>
      </p:sp>
      <p:sp>
        <p:nvSpPr>
          <p:cNvPr id="13" name="Google Shape;126;p3">
            <a:extLst>
              <a:ext uri="{FF2B5EF4-FFF2-40B4-BE49-F238E27FC236}">
                <a16:creationId xmlns:a16="http://schemas.microsoft.com/office/drawing/2014/main" id="{B294504D-DA5A-092A-F247-927A28CCBFB5}"/>
              </a:ext>
            </a:extLst>
          </p:cNvPr>
          <p:cNvSpPr txBox="1">
            <a:spLocks noGrp="1"/>
          </p:cNvSpPr>
          <p:nvPr>
            <p:ph idx="1"/>
          </p:nvPr>
        </p:nvSpPr>
        <p:spPr>
          <a:xfrm>
            <a:off x="838200" y="1924035"/>
            <a:ext cx="6835815" cy="3859640"/>
          </a:xfrm>
        </p:spPr>
        <p:txBody>
          <a:bodyPr anchor="ctr">
            <a:normAutofit fontScale="85000" lnSpcReduction="20000"/>
          </a:bodyPr>
          <a:lstStyle/>
          <a:p>
            <a:r>
              <a:rPr lang="en-US" dirty="0">
                <a:solidFill>
                  <a:schemeClr val="bg1"/>
                </a:solidFill>
              </a:rPr>
              <a:t>$5,000</a:t>
            </a:r>
          </a:p>
          <a:p>
            <a:r>
              <a:rPr lang="en-US" dirty="0">
                <a:solidFill>
                  <a:schemeClr val="bg1"/>
                </a:solidFill>
              </a:rPr>
              <a:t>Presenting sponsorship  acknowledged in event main image used for all media’</a:t>
            </a:r>
          </a:p>
          <a:p>
            <a:r>
              <a:rPr lang="en-US" dirty="0">
                <a:solidFill>
                  <a:schemeClr val="bg1"/>
                </a:solidFill>
              </a:rPr>
              <a:t>Featured as presenting sponsor in pre-event and post-event press release  (for summits only)</a:t>
            </a:r>
          </a:p>
          <a:p>
            <a:r>
              <a:rPr lang="en-US" dirty="0">
                <a:solidFill>
                  <a:schemeClr val="bg1"/>
                </a:solidFill>
              </a:rPr>
              <a:t>Opportunity to provide or help determine event content</a:t>
            </a:r>
          </a:p>
          <a:p>
            <a:r>
              <a:rPr lang="en-US" dirty="0">
                <a:solidFill>
                  <a:schemeClr val="bg1"/>
                </a:solidFill>
              </a:rPr>
              <a:t>Company representative may offer introductory remarks</a:t>
            </a:r>
          </a:p>
          <a:p>
            <a:endParaRPr lang="en-US" dirty="0">
              <a:solidFill>
                <a:schemeClr val="bg1"/>
              </a:solidFill>
            </a:endParaRPr>
          </a:p>
        </p:txBody>
      </p:sp>
      <p:sp>
        <p:nvSpPr>
          <p:cNvPr id="4" name="Footer Placeholder 3">
            <a:extLst>
              <a:ext uri="{FF2B5EF4-FFF2-40B4-BE49-F238E27FC236}">
                <a16:creationId xmlns:a16="http://schemas.microsoft.com/office/drawing/2014/main" id="{1BDA105B-953D-7AFF-F82D-F4F7A3AD5D3A}"/>
              </a:ext>
            </a:extLst>
          </p:cNvPr>
          <p:cNvSpPr>
            <a:spLocks noGrp="1"/>
          </p:cNvSpPr>
          <p:nvPr>
            <p:ph type="ftr" sz="quarter" idx="11"/>
          </p:nvPr>
        </p:nvSpPr>
        <p:spPr/>
        <p:txBody>
          <a:bodyPr/>
          <a:lstStyle/>
          <a:p>
            <a:r>
              <a:rPr lang="en-US" dirty="0"/>
              <a:t>Sponsorship Prospectus</a:t>
            </a:r>
          </a:p>
        </p:txBody>
      </p:sp>
      <p:sp>
        <p:nvSpPr>
          <p:cNvPr id="5" name="Slide Number Placeholder 4">
            <a:extLst>
              <a:ext uri="{FF2B5EF4-FFF2-40B4-BE49-F238E27FC236}">
                <a16:creationId xmlns:a16="http://schemas.microsoft.com/office/drawing/2014/main" id="{B1A37A96-399B-0B43-2054-A59003E1EB7C}"/>
              </a:ext>
            </a:extLst>
          </p:cNvPr>
          <p:cNvSpPr>
            <a:spLocks noGrp="1"/>
          </p:cNvSpPr>
          <p:nvPr>
            <p:ph type="sldNum" sz="quarter" idx="12"/>
          </p:nvPr>
        </p:nvSpPr>
        <p:spPr/>
        <p:txBody>
          <a:bodyPr/>
          <a:lstStyle/>
          <a:p>
            <a:fld id="{A622BD1E-35EF-5F46-8AAE-9CDA9869A7A5}" type="slidenum">
              <a:rPr lang="en-US" smtClean="0"/>
              <a:pPr/>
              <a:t>12</a:t>
            </a:fld>
            <a:endParaRPr lang="en-US" dirty="0"/>
          </a:p>
        </p:txBody>
      </p:sp>
      <p:sp>
        <p:nvSpPr>
          <p:cNvPr id="6" name="Text Placeholder 5">
            <a:extLst>
              <a:ext uri="{FF2B5EF4-FFF2-40B4-BE49-F238E27FC236}">
                <a16:creationId xmlns:a16="http://schemas.microsoft.com/office/drawing/2014/main" id="{81424C38-8639-3814-5A84-2B439AE846C6}"/>
              </a:ext>
            </a:extLst>
          </p:cNvPr>
          <p:cNvSpPr>
            <a:spLocks noGrp="1"/>
          </p:cNvSpPr>
          <p:nvPr>
            <p:ph type="body" sz="quarter" idx="13"/>
          </p:nvPr>
        </p:nvSpPr>
        <p:spPr/>
        <p:txBody>
          <a:bodyPr>
            <a:normAutofit lnSpcReduction="10000"/>
          </a:bodyPr>
          <a:lstStyle/>
          <a:p>
            <a:r>
              <a:rPr lang="en-US" dirty="0"/>
              <a:t>STARTUP TRI-VALLEY SUMMIT AND SERIES SPONSORSHIP</a:t>
            </a:r>
          </a:p>
        </p:txBody>
      </p:sp>
      <p:pic>
        <p:nvPicPr>
          <p:cNvPr id="15" name="Google Shape;129;p3" descr="IMG_9359.jpg">
            <a:extLst>
              <a:ext uri="{FF2B5EF4-FFF2-40B4-BE49-F238E27FC236}">
                <a16:creationId xmlns:a16="http://schemas.microsoft.com/office/drawing/2014/main" id="{DDC5DF34-F07E-84D1-4D86-A1C96AC3E9F9}"/>
              </a:ext>
            </a:extLst>
          </p:cNvPr>
          <p:cNvPicPr preferRelativeResize="0"/>
          <p:nvPr/>
        </p:nvPicPr>
        <p:blipFill rotWithShape="1">
          <a:blip r:embed="rId2">
            <a:alphaModFix/>
          </a:blip>
          <a:srcRect/>
          <a:stretch/>
        </p:blipFill>
        <p:spPr>
          <a:xfrm>
            <a:off x="8021256" y="3886582"/>
            <a:ext cx="3332544" cy="2221696"/>
          </a:xfrm>
          <a:prstGeom prst="rect">
            <a:avLst/>
          </a:prstGeom>
          <a:noFill/>
          <a:ln>
            <a:noFill/>
          </a:ln>
        </p:spPr>
      </p:pic>
      <p:pic>
        <p:nvPicPr>
          <p:cNvPr id="16" name="Google Shape;130;p3" descr="IMG_9535.jpg">
            <a:extLst>
              <a:ext uri="{FF2B5EF4-FFF2-40B4-BE49-F238E27FC236}">
                <a16:creationId xmlns:a16="http://schemas.microsoft.com/office/drawing/2014/main" id="{0D595646-F95C-BAD9-6F3E-CCFA3159F7FC}"/>
              </a:ext>
            </a:extLst>
          </p:cNvPr>
          <p:cNvPicPr preferRelativeResize="0"/>
          <p:nvPr/>
        </p:nvPicPr>
        <p:blipFill rotWithShape="1">
          <a:blip r:embed="rId3">
            <a:alphaModFix/>
          </a:blip>
          <a:srcRect/>
          <a:stretch/>
        </p:blipFill>
        <p:spPr>
          <a:xfrm>
            <a:off x="8021256" y="1416814"/>
            <a:ext cx="3332544" cy="2221696"/>
          </a:xfrm>
          <a:prstGeom prst="rect">
            <a:avLst/>
          </a:prstGeom>
          <a:noFill/>
          <a:ln>
            <a:noFill/>
          </a:ln>
        </p:spPr>
      </p:pic>
      <p:sp>
        <p:nvSpPr>
          <p:cNvPr id="10" name="Google Shape;165;p7">
            <a:extLst>
              <a:ext uri="{FF2B5EF4-FFF2-40B4-BE49-F238E27FC236}">
                <a16:creationId xmlns:a16="http://schemas.microsoft.com/office/drawing/2014/main" id="{300E96FE-9E9C-3104-70D9-33E3E1FAC12A}"/>
              </a:ext>
            </a:extLst>
          </p:cNvPr>
          <p:cNvSpPr txBox="1"/>
          <p:nvPr/>
        </p:nvSpPr>
        <p:spPr>
          <a:xfrm>
            <a:off x="838201" y="5952184"/>
            <a:ext cx="7102032" cy="150162"/>
          </a:xfrm>
          <a:prstGeom prst="rect">
            <a:avLst/>
          </a:prstGeom>
          <a:noFill/>
          <a:ln>
            <a:noFill/>
          </a:ln>
        </p:spPr>
        <p:txBody>
          <a:bodyPr spcFirstLastPara="1" wrap="square" lIns="13395" tIns="13395" rIns="13395" bIns="13395" anchor="ctr" anchorCtr="0">
            <a:spAutoFit/>
          </a:bodyPr>
          <a:lstStyle/>
          <a:p>
            <a:pPr>
              <a:buClr>
                <a:srgbClr val="838787"/>
              </a:buClr>
              <a:buSzPts val="1300"/>
            </a:pPr>
            <a:r>
              <a:rPr lang="en-US" sz="800" dirty="0">
                <a:solidFill>
                  <a:srgbClr val="AFB6C1"/>
                </a:solidFill>
                <a:latin typeface="Merriweather" pitchFamily="2" charset="77"/>
                <a:ea typeface="Avenir"/>
                <a:cs typeface="Avenir"/>
                <a:sym typeface="Avenir"/>
              </a:rPr>
              <a:t>* Best efforts will be made to accommodate sponsor desires, but Summit organizers have final say over content development. </a:t>
            </a:r>
            <a:endParaRPr sz="600" dirty="0">
              <a:solidFill>
                <a:srgbClr val="AFB6C1"/>
              </a:solidFill>
              <a:latin typeface="Merriweather" pitchFamily="2" charset="77"/>
            </a:endParaRPr>
          </a:p>
        </p:txBody>
      </p:sp>
    </p:spTree>
    <p:extLst>
      <p:ext uri="{BB962C8B-B14F-4D97-AF65-F5344CB8AC3E}">
        <p14:creationId xmlns:p14="http://schemas.microsoft.com/office/powerpoint/2010/main" val="1982611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B2DE6-59B5-362F-1631-2D65F287127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9760ADB-9EBF-1E62-CB52-4B5E79AA7916}"/>
              </a:ext>
            </a:extLst>
          </p:cNvPr>
          <p:cNvSpPr/>
          <p:nvPr/>
        </p:nvSpPr>
        <p:spPr>
          <a:xfrm>
            <a:off x="0" y="1724603"/>
            <a:ext cx="12192000" cy="411428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F0B1A9-7C30-7B07-BE56-0C5E01A8F89A}"/>
              </a:ext>
            </a:extLst>
          </p:cNvPr>
          <p:cNvSpPr>
            <a:spLocks noGrp="1"/>
          </p:cNvSpPr>
          <p:nvPr>
            <p:ph type="title"/>
          </p:nvPr>
        </p:nvSpPr>
        <p:spPr/>
        <p:txBody>
          <a:bodyPr/>
          <a:lstStyle/>
          <a:p>
            <a:r>
              <a:rPr lang="en-US" dirty="0"/>
              <a:t>Ecosystem Sponsor</a:t>
            </a:r>
          </a:p>
        </p:txBody>
      </p:sp>
      <p:sp>
        <p:nvSpPr>
          <p:cNvPr id="13" name="Google Shape;126;p3">
            <a:extLst>
              <a:ext uri="{FF2B5EF4-FFF2-40B4-BE49-F238E27FC236}">
                <a16:creationId xmlns:a16="http://schemas.microsoft.com/office/drawing/2014/main" id="{9933F5A6-1AB6-67E8-9D83-66D66686DB85}"/>
              </a:ext>
            </a:extLst>
          </p:cNvPr>
          <p:cNvSpPr txBox="1">
            <a:spLocks noGrp="1"/>
          </p:cNvSpPr>
          <p:nvPr>
            <p:ph idx="1"/>
          </p:nvPr>
        </p:nvSpPr>
        <p:spPr>
          <a:xfrm>
            <a:off x="838200" y="1800381"/>
            <a:ext cx="6835815" cy="3859640"/>
          </a:xfrm>
        </p:spPr>
        <p:txBody>
          <a:bodyPr anchor="ctr">
            <a:normAutofit/>
          </a:bodyPr>
          <a:lstStyle/>
          <a:p>
            <a:r>
              <a:rPr lang="en-US" dirty="0">
                <a:solidFill>
                  <a:schemeClr val="bg1"/>
                </a:solidFill>
              </a:rPr>
              <a:t>$2,500</a:t>
            </a:r>
          </a:p>
          <a:p>
            <a:r>
              <a:rPr lang="en-US" dirty="0">
                <a:solidFill>
                  <a:schemeClr val="bg1"/>
                </a:solidFill>
              </a:rPr>
              <a:t>Prominent brand placement on event website and selected marketing and PR materials.</a:t>
            </a:r>
          </a:p>
          <a:p>
            <a:r>
              <a:rPr lang="en-US" dirty="0">
                <a:solidFill>
                  <a:schemeClr val="bg1"/>
                </a:solidFill>
              </a:rPr>
              <a:t>Company acknowledgment and description during the Summit</a:t>
            </a:r>
          </a:p>
        </p:txBody>
      </p:sp>
      <p:sp>
        <p:nvSpPr>
          <p:cNvPr id="4" name="Footer Placeholder 3">
            <a:extLst>
              <a:ext uri="{FF2B5EF4-FFF2-40B4-BE49-F238E27FC236}">
                <a16:creationId xmlns:a16="http://schemas.microsoft.com/office/drawing/2014/main" id="{21EE62C0-6058-9EAF-5286-8F26579C4A01}"/>
              </a:ext>
            </a:extLst>
          </p:cNvPr>
          <p:cNvSpPr>
            <a:spLocks noGrp="1"/>
          </p:cNvSpPr>
          <p:nvPr>
            <p:ph type="ftr" sz="quarter" idx="11"/>
          </p:nvPr>
        </p:nvSpPr>
        <p:spPr/>
        <p:txBody>
          <a:bodyPr/>
          <a:lstStyle/>
          <a:p>
            <a:r>
              <a:rPr lang="en-US" dirty="0"/>
              <a:t>Sponsorship Prospectus</a:t>
            </a:r>
          </a:p>
        </p:txBody>
      </p:sp>
      <p:sp>
        <p:nvSpPr>
          <p:cNvPr id="5" name="Slide Number Placeholder 4">
            <a:extLst>
              <a:ext uri="{FF2B5EF4-FFF2-40B4-BE49-F238E27FC236}">
                <a16:creationId xmlns:a16="http://schemas.microsoft.com/office/drawing/2014/main" id="{066DCA4A-4569-BBDE-541D-2461A6965A2E}"/>
              </a:ext>
            </a:extLst>
          </p:cNvPr>
          <p:cNvSpPr>
            <a:spLocks noGrp="1"/>
          </p:cNvSpPr>
          <p:nvPr>
            <p:ph type="sldNum" sz="quarter" idx="12"/>
          </p:nvPr>
        </p:nvSpPr>
        <p:spPr/>
        <p:txBody>
          <a:bodyPr/>
          <a:lstStyle/>
          <a:p>
            <a:fld id="{A622BD1E-35EF-5F46-8AAE-9CDA9869A7A5}" type="slidenum">
              <a:rPr lang="en-US" smtClean="0"/>
              <a:pPr/>
              <a:t>13</a:t>
            </a:fld>
            <a:endParaRPr lang="en-US" dirty="0"/>
          </a:p>
        </p:txBody>
      </p:sp>
      <p:sp>
        <p:nvSpPr>
          <p:cNvPr id="6" name="Text Placeholder 5">
            <a:extLst>
              <a:ext uri="{FF2B5EF4-FFF2-40B4-BE49-F238E27FC236}">
                <a16:creationId xmlns:a16="http://schemas.microsoft.com/office/drawing/2014/main" id="{B5A62CCC-41C6-D82C-80D6-B1C7980D5F64}"/>
              </a:ext>
            </a:extLst>
          </p:cNvPr>
          <p:cNvSpPr>
            <a:spLocks noGrp="1"/>
          </p:cNvSpPr>
          <p:nvPr>
            <p:ph type="body" sz="quarter" idx="13"/>
          </p:nvPr>
        </p:nvSpPr>
        <p:spPr/>
        <p:txBody>
          <a:bodyPr>
            <a:normAutofit lnSpcReduction="10000"/>
          </a:bodyPr>
          <a:lstStyle/>
          <a:p>
            <a:r>
              <a:rPr lang="en-US" dirty="0"/>
              <a:t>STARTUP TRI-VALLEY SUMMIT SPONSORSHIP</a:t>
            </a:r>
          </a:p>
          <a:p>
            <a:endParaRPr lang="en-US" dirty="0"/>
          </a:p>
        </p:txBody>
      </p:sp>
      <p:pic>
        <p:nvPicPr>
          <p:cNvPr id="15" name="Google Shape;129;p3" descr="IMG_9359.jpg">
            <a:extLst>
              <a:ext uri="{FF2B5EF4-FFF2-40B4-BE49-F238E27FC236}">
                <a16:creationId xmlns:a16="http://schemas.microsoft.com/office/drawing/2014/main" id="{96620093-E00B-3BE4-6303-D9F244E9DCAA}"/>
              </a:ext>
            </a:extLst>
          </p:cNvPr>
          <p:cNvPicPr preferRelativeResize="0"/>
          <p:nvPr/>
        </p:nvPicPr>
        <p:blipFill rotWithShape="1">
          <a:blip r:embed="rId2">
            <a:alphaModFix/>
          </a:blip>
          <a:srcRect/>
          <a:stretch/>
        </p:blipFill>
        <p:spPr>
          <a:xfrm>
            <a:off x="8021256" y="3886582"/>
            <a:ext cx="3332544" cy="2221696"/>
          </a:xfrm>
          <a:prstGeom prst="rect">
            <a:avLst/>
          </a:prstGeom>
          <a:noFill/>
          <a:ln>
            <a:noFill/>
          </a:ln>
        </p:spPr>
      </p:pic>
      <p:pic>
        <p:nvPicPr>
          <p:cNvPr id="16" name="Google Shape;130;p3" descr="IMG_9535.jpg">
            <a:extLst>
              <a:ext uri="{FF2B5EF4-FFF2-40B4-BE49-F238E27FC236}">
                <a16:creationId xmlns:a16="http://schemas.microsoft.com/office/drawing/2014/main" id="{6C45836D-C728-F482-6818-63B9C276A15C}"/>
              </a:ext>
            </a:extLst>
          </p:cNvPr>
          <p:cNvPicPr preferRelativeResize="0"/>
          <p:nvPr/>
        </p:nvPicPr>
        <p:blipFill rotWithShape="1">
          <a:blip r:embed="rId3">
            <a:alphaModFix/>
          </a:blip>
          <a:srcRect/>
          <a:stretch/>
        </p:blipFill>
        <p:spPr>
          <a:xfrm>
            <a:off x="8021256" y="1416814"/>
            <a:ext cx="3332544" cy="2221696"/>
          </a:xfrm>
          <a:prstGeom prst="rect">
            <a:avLst/>
          </a:prstGeom>
          <a:noFill/>
          <a:ln>
            <a:noFill/>
          </a:ln>
        </p:spPr>
      </p:pic>
      <p:sp>
        <p:nvSpPr>
          <p:cNvPr id="10" name="Google Shape;165;p7">
            <a:extLst>
              <a:ext uri="{FF2B5EF4-FFF2-40B4-BE49-F238E27FC236}">
                <a16:creationId xmlns:a16="http://schemas.microsoft.com/office/drawing/2014/main" id="{8B995868-5E50-0D66-20CF-A50720D16493}"/>
              </a:ext>
            </a:extLst>
          </p:cNvPr>
          <p:cNvSpPr txBox="1"/>
          <p:nvPr/>
        </p:nvSpPr>
        <p:spPr>
          <a:xfrm>
            <a:off x="838201" y="5952184"/>
            <a:ext cx="7102032" cy="150162"/>
          </a:xfrm>
          <a:prstGeom prst="rect">
            <a:avLst/>
          </a:prstGeom>
          <a:noFill/>
          <a:ln>
            <a:noFill/>
          </a:ln>
        </p:spPr>
        <p:txBody>
          <a:bodyPr spcFirstLastPara="1" wrap="square" lIns="13395" tIns="13395" rIns="13395" bIns="13395" anchor="ctr" anchorCtr="0">
            <a:spAutoFit/>
          </a:bodyPr>
          <a:lstStyle/>
          <a:p>
            <a:pPr>
              <a:buClr>
                <a:srgbClr val="838787"/>
              </a:buClr>
              <a:buSzPts val="1300"/>
            </a:pPr>
            <a:r>
              <a:rPr lang="en-US" sz="800" dirty="0">
                <a:solidFill>
                  <a:srgbClr val="AFB6C1"/>
                </a:solidFill>
                <a:latin typeface="Merriweather" pitchFamily="2" charset="77"/>
                <a:ea typeface="Avenir"/>
                <a:cs typeface="Avenir"/>
                <a:sym typeface="Avenir"/>
              </a:rPr>
              <a:t>* Best efforts will be made to accommodate sponsor desires, but Summit organizers have final say over content development. </a:t>
            </a:r>
            <a:endParaRPr sz="600" dirty="0">
              <a:solidFill>
                <a:srgbClr val="AFB6C1"/>
              </a:solidFill>
              <a:latin typeface="Merriweather" pitchFamily="2" charset="77"/>
            </a:endParaRPr>
          </a:p>
        </p:txBody>
      </p:sp>
    </p:spTree>
    <p:extLst>
      <p:ext uri="{BB962C8B-B14F-4D97-AF65-F5344CB8AC3E}">
        <p14:creationId xmlns:p14="http://schemas.microsoft.com/office/powerpoint/2010/main" val="4230378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BED16-0566-05C3-AA17-83CBA5910CB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0912BFE-3A11-F43C-A4FE-A851A3B73473}"/>
              </a:ext>
            </a:extLst>
          </p:cNvPr>
          <p:cNvSpPr/>
          <p:nvPr/>
        </p:nvSpPr>
        <p:spPr>
          <a:xfrm>
            <a:off x="0" y="1724603"/>
            <a:ext cx="12192000" cy="411428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BA9CE0-55EC-9AEF-D28C-2F5E50950D2A}"/>
              </a:ext>
            </a:extLst>
          </p:cNvPr>
          <p:cNvSpPr>
            <a:spLocks noGrp="1"/>
          </p:cNvSpPr>
          <p:nvPr>
            <p:ph type="title"/>
          </p:nvPr>
        </p:nvSpPr>
        <p:spPr/>
        <p:txBody>
          <a:bodyPr/>
          <a:lstStyle/>
          <a:p>
            <a:r>
              <a:rPr lang="en-US" dirty="0"/>
              <a:t>Booth Sponsor</a:t>
            </a:r>
          </a:p>
        </p:txBody>
      </p:sp>
      <p:sp>
        <p:nvSpPr>
          <p:cNvPr id="13" name="Google Shape;126;p3">
            <a:extLst>
              <a:ext uri="{FF2B5EF4-FFF2-40B4-BE49-F238E27FC236}">
                <a16:creationId xmlns:a16="http://schemas.microsoft.com/office/drawing/2014/main" id="{7897589A-5D76-AA0D-E32D-3A530EF20705}"/>
              </a:ext>
            </a:extLst>
          </p:cNvPr>
          <p:cNvSpPr txBox="1">
            <a:spLocks noGrp="1"/>
          </p:cNvSpPr>
          <p:nvPr>
            <p:ph idx="1"/>
          </p:nvPr>
        </p:nvSpPr>
        <p:spPr>
          <a:xfrm>
            <a:off x="838200" y="1800381"/>
            <a:ext cx="6835815" cy="3859640"/>
          </a:xfrm>
        </p:spPr>
        <p:txBody>
          <a:bodyPr anchor="ctr">
            <a:normAutofit/>
          </a:bodyPr>
          <a:lstStyle/>
          <a:p>
            <a:r>
              <a:rPr lang="en-US" dirty="0">
                <a:solidFill>
                  <a:schemeClr val="bg1"/>
                </a:solidFill>
              </a:rPr>
              <a:t>$1000</a:t>
            </a:r>
          </a:p>
          <a:p>
            <a:r>
              <a:rPr lang="en-US" dirty="0">
                <a:solidFill>
                  <a:schemeClr val="bg1"/>
                </a:solidFill>
              </a:rPr>
              <a:t>Brand placement on event website and on event day</a:t>
            </a:r>
          </a:p>
          <a:p>
            <a:r>
              <a:rPr lang="en-US" dirty="0">
                <a:solidFill>
                  <a:schemeClr val="bg1"/>
                </a:solidFill>
                <a:effectLst/>
              </a:rPr>
              <a:t>6 ft table at event</a:t>
            </a:r>
          </a:p>
        </p:txBody>
      </p:sp>
      <p:sp>
        <p:nvSpPr>
          <p:cNvPr id="4" name="Footer Placeholder 3">
            <a:extLst>
              <a:ext uri="{FF2B5EF4-FFF2-40B4-BE49-F238E27FC236}">
                <a16:creationId xmlns:a16="http://schemas.microsoft.com/office/drawing/2014/main" id="{F288037C-CFAA-7603-CCB7-F6EF2AB2F224}"/>
              </a:ext>
            </a:extLst>
          </p:cNvPr>
          <p:cNvSpPr>
            <a:spLocks noGrp="1"/>
          </p:cNvSpPr>
          <p:nvPr>
            <p:ph type="ftr" sz="quarter" idx="11"/>
          </p:nvPr>
        </p:nvSpPr>
        <p:spPr/>
        <p:txBody>
          <a:bodyPr/>
          <a:lstStyle/>
          <a:p>
            <a:r>
              <a:rPr lang="en-US" dirty="0"/>
              <a:t>Sponsorship Prospectus</a:t>
            </a:r>
          </a:p>
        </p:txBody>
      </p:sp>
      <p:sp>
        <p:nvSpPr>
          <p:cNvPr id="5" name="Slide Number Placeholder 4">
            <a:extLst>
              <a:ext uri="{FF2B5EF4-FFF2-40B4-BE49-F238E27FC236}">
                <a16:creationId xmlns:a16="http://schemas.microsoft.com/office/drawing/2014/main" id="{056E9C05-0DFA-2F96-2421-D909E865662E}"/>
              </a:ext>
            </a:extLst>
          </p:cNvPr>
          <p:cNvSpPr>
            <a:spLocks noGrp="1"/>
          </p:cNvSpPr>
          <p:nvPr>
            <p:ph type="sldNum" sz="quarter" idx="12"/>
          </p:nvPr>
        </p:nvSpPr>
        <p:spPr/>
        <p:txBody>
          <a:bodyPr/>
          <a:lstStyle/>
          <a:p>
            <a:fld id="{A622BD1E-35EF-5F46-8AAE-9CDA9869A7A5}" type="slidenum">
              <a:rPr lang="en-US" smtClean="0"/>
              <a:pPr/>
              <a:t>14</a:t>
            </a:fld>
            <a:endParaRPr lang="en-US" dirty="0"/>
          </a:p>
        </p:txBody>
      </p:sp>
      <p:sp>
        <p:nvSpPr>
          <p:cNvPr id="6" name="Text Placeholder 5">
            <a:extLst>
              <a:ext uri="{FF2B5EF4-FFF2-40B4-BE49-F238E27FC236}">
                <a16:creationId xmlns:a16="http://schemas.microsoft.com/office/drawing/2014/main" id="{7E59C3FD-C5D7-1055-A137-3EC32EB75FA4}"/>
              </a:ext>
            </a:extLst>
          </p:cNvPr>
          <p:cNvSpPr>
            <a:spLocks noGrp="1"/>
          </p:cNvSpPr>
          <p:nvPr>
            <p:ph type="body" sz="quarter" idx="13"/>
          </p:nvPr>
        </p:nvSpPr>
        <p:spPr/>
        <p:txBody>
          <a:bodyPr>
            <a:normAutofit lnSpcReduction="10000"/>
          </a:bodyPr>
          <a:lstStyle/>
          <a:p>
            <a:r>
              <a:rPr lang="en-US" dirty="0"/>
              <a:t>STARTUP TRI-VALLEY SUMMIT AND SERIES SPONSORSHIP</a:t>
            </a:r>
          </a:p>
        </p:txBody>
      </p:sp>
      <p:pic>
        <p:nvPicPr>
          <p:cNvPr id="15" name="Google Shape;129;p3" descr="IMG_9359.jpg">
            <a:extLst>
              <a:ext uri="{FF2B5EF4-FFF2-40B4-BE49-F238E27FC236}">
                <a16:creationId xmlns:a16="http://schemas.microsoft.com/office/drawing/2014/main" id="{CA591125-35B4-904B-686C-08DF6A12F889}"/>
              </a:ext>
            </a:extLst>
          </p:cNvPr>
          <p:cNvPicPr preferRelativeResize="0"/>
          <p:nvPr/>
        </p:nvPicPr>
        <p:blipFill rotWithShape="1">
          <a:blip r:embed="rId2">
            <a:alphaModFix/>
          </a:blip>
          <a:srcRect/>
          <a:stretch/>
        </p:blipFill>
        <p:spPr>
          <a:xfrm>
            <a:off x="8021256" y="3886582"/>
            <a:ext cx="3332544" cy="2221696"/>
          </a:xfrm>
          <a:prstGeom prst="rect">
            <a:avLst/>
          </a:prstGeom>
          <a:noFill/>
          <a:ln>
            <a:noFill/>
          </a:ln>
        </p:spPr>
      </p:pic>
      <p:pic>
        <p:nvPicPr>
          <p:cNvPr id="16" name="Google Shape;130;p3" descr="IMG_9535.jpg">
            <a:extLst>
              <a:ext uri="{FF2B5EF4-FFF2-40B4-BE49-F238E27FC236}">
                <a16:creationId xmlns:a16="http://schemas.microsoft.com/office/drawing/2014/main" id="{30C1F05C-B3E3-CE54-745C-F12229B1FAD6}"/>
              </a:ext>
            </a:extLst>
          </p:cNvPr>
          <p:cNvPicPr preferRelativeResize="0"/>
          <p:nvPr/>
        </p:nvPicPr>
        <p:blipFill rotWithShape="1">
          <a:blip r:embed="rId3">
            <a:alphaModFix/>
          </a:blip>
          <a:srcRect/>
          <a:stretch/>
        </p:blipFill>
        <p:spPr>
          <a:xfrm>
            <a:off x="8021256" y="1416814"/>
            <a:ext cx="3332544" cy="2221696"/>
          </a:xfrm>
          <a:prstGeom prst="rect">
            <a:avLst/>
          </a:prstGeom>
          <a:noFill/>
          <a:ln>
            <a:noFill/>
          </a:ln>
        </p:spPr>
      </p:pic>
    </p:spTree>
    <p:extLst>
      <p:ext uri="{BB962C8B-B14F-4D97-AF65-F5344CB8AC3E}">
        <p14:creationId xmlns:p14="http://schemas.microsoft.com/office/powerpoint/2010/main" val="3966757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E800F92-4B5A-7B73-8282-BF2A5BD15D46}"/>
              </a:ext>
            </a:extLst>
          </p:cNvPr>
          <p:cNvSpPr/>
          <p:nvPr/>
        </p:nvSpPr>
        <p:spPr>
          <a:xfrm>
            <a:off x="0" y="1724603"/>
            <a:ext cx="12192000" cy="411428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151369-222F-BACB-C0A7-328ED456ACFE}"/>
              </a:ext>
            </a:extLst>
          </p:cNvPr>
          <p:cNvSpPr>
            <a:spLocks noGrp="1"/>
          </p:cNvSpPr>
          <p:nvPr>
            <p:ph type="title"/>
          </p:nvPr>
        </p:nvSpPr>
        <p:spPr/>
        <p:txBody>
          <a:bodyPr/>
          <a:lstStyle/>
          <a:p>
            <a:r>
              <a:rPr lang="en-US" dirty="0"/>
              <a:t>Event Sponsor</a:t>
            </a:r>
          </a:p>
        </p:txBody>
      </p:sp>
      <p:sp>
        <p:nvSpPr>
          <p:cNvPr id="13" name="Google Shape;126;p3">
            <a:extLst>
              <a:ext uri="{FF2B5EF4-FFF2-40B4-BE49-F238E27FC236}">
                <a16:creationId xmlns:a16="http://schemas.microsoft.com/office/drawing/2014/main" id="{B294504D-DA5A-092A-F247-927A28CCBFB5}"/>
              </a:ext>
            </a:extLst>
          </p:cNvPr>
          <p:cNvSpPr txBox="1">
            <a:spLocks noGrp="1"/>
          </p:cNvSpPr>
          <p:nvPr>
            <p:ph idx="1"/>
          </p:nvPr>
        </p:nvSpPr>
        <p:spPr>
          <a:xfrm>
            <a:off x="838200" y="1800381"/>
            <a:ext cx="6835815" cy="3859640"/>
          </a:xfrm>
        </p:spPr>
        <p:txBody>
          <a:bodyPr anchor="ctr">
            <a:normAutofit/>
          </a:bodyPr>
          <a:lstStyle/>
          <a:p>
            <a:r>
              <a:rPr lang="en-US" dirty="0">
                <a:solidFill>
                  <a:schemeClr val="bg1"/>
                </a:solidFill>
              </a:rPr>
              <a:t>Event Sponsor - $500</a:t>
            </a:r>
          </a:p>
          <a:p>
            <a:r>
              <a:rPr lang="en-US" dirty="0">
                <a:solidFill>
                  <a:schemeClr val="bg1"/>
                </a:solidFill>
              </a:rPr>
              <a:t>Brand placement on event website and on event day</a:t>
            </a:r>
            <a:endParaRPr lang="en-US" dirty="0">
              <a:solidFill>
                <a:schemeClr val="bg1"/>
              </a:solidFill>
              <a:effectLst/>
            </a:endParaRPr>
          </a:p>
        </p:txBody>
      </p:sp>
      <p:sp>
        <p:nvSpPr>
          <p:cNvPr id="4" name="Footer Placeholder 3">
            <a:extLst>
              <a:ext uri="{FF2B5EF4-FFF2-40B4-BE49-F238E27FC236}">
                <a16:creationId xmlns:a16="http://schemas.microsoft.com/office/drawing/2014/main" id="{1BDA105B-953D-7AFF-F82D-F4F7A3AD5D3A}"/>
              </a:ext>
            </a:extLst>
          </p:cNvPr>
          <p:cNvSpPr>
            <a:spLocks noGrp="1"/>
          </p:cNvSpPr>
          <p:nvPr>
            <p:ph type="ftr" sz="quarter" idx="11"/>
          </p:nvPr>
        </p:nvSpPr>
        <p:spPr/>
        <p:txBody>
          <a:bodyPr/>
          <a:lstStyle/>
          <a:p>
            <a:r>
              <a:rPr lang="en-US" dirty="0"/>
              <a:t>Sponsorship Prospectus</a:t>
            </a:r>
          </a:p>
        </p:txBody>
      </p:sp>
      <p:sp>
        <p:nvSpPr>
          <p:cNvPr id="5" name="Slide Number Placeholder 4">
            <a:extLst>
              <a:ext uri="{FF2B5EF4-FFF2-40B4-BE49-F238E27FC236}">
                <a16:creationId xmlns:a16="http://schemas.microsoft.com/office/drawing/2014/main" id="{B1A37A96-399B-0B43-2054-A59003E1EB7C}"/>
              </a:ext>
            </a:extLst>
          </p:cNvPr>
          <p:cNvSpPr>
            <a:spLocks noGrp="1"/>
          </p:cNvSpPr>
          <p:nvPr>
            <p:ph type="sldNum" sz="quarter" idx="12"/>
          </p:nvPr>
        </p:nvSpPr>
        <p:spPr/>
        <p:txBody>
          <a:bodyPr/>
          <a:lstStyle/>
          <a:p>
            <a:fld id="{A622BD1E-35EF-5F46-8AAE-9CDA9869A7A5}" type="slidenum">
              <a:rPr lang="en-US" smtClean="0"/>
              <a:pPr/>
              <a:t>15</a:t>
            </a:fld>
            <a:endParaRPr lang="en-US" dirty="0"/>
          </a:p>
        </p:txBody>
      </p:sp>
      <p:sp>
        <p:nvSpPr>
          <p:cNvPr id="6" name="Text Placeholder 5">
            <a:extLst>
              <a:ext uri="{FF2B5EF4-FFF2-40B4-BE49-F238E27FC236}">
                <a16:creationId xmlns:a16="http://schemas.microsoft.com/office/drawing/2014/main" id="{81424C38-8639-3814-5A84-2B439AE846C6}"/>
              </a:ext>
            </a:extLst>
          </p:cNvPr>
          <p:cNvSpPr>
            <a:spLocks noGrp="1"/>
          </p:cNvSpPr>
          <p:nvPr>
            <p:ph type="body" sz="quarter" idx="13"/>
          </p:nvPr>
        </p:nvSpPr>
        <p:spPr/>
        <p:txBody>
          <a:bodyPr>
            <a:normAutofit lnSpcReduction="10000"/>
          </a:bodyPr>
          <a:lstStyle/>
          <a:p>
            <a:r>
              <a:rPr lang="en-US" dirty="0"/>
              <a:t>STARTUP TRI-VALLEY SUMMIT AND SERIES SPONSORSHIP</a:t>
            </a:r>
          </a:p>
        </p:txBody>
      </p:sp>
      <p:pic>
        <p:nvPicPr>
          <p:cNvPr id="15" name="Google Shape;129;p3" descr="IMG_9359.jpg">
            <a:extLst>
              <a:ext uri="{FF2B5EF4-FFF2-40B4-BE49-F238E27FC236}">
                <a16:creationId xmlns:a16="http://schemas.microsoft.com/office/drawing/2014/main" id="{DDC5DF34-F07E-84D1-4D86-A1C96AC3E9F9}"/>
              </a:ext>
            </a:extLst>
          </p:cNvPr>
          <p:cNvPicPr preferRelativeResize="0"/>
          <p:nvPr/>
        </p:nvPicPr>
        <p:blipFill rotWithShape="1">
          <a:blip r:embed="rId2">
            <a:alphaModFix/>
          </a:blip>
          <a:srcRect/>
          <a:stretch/>
        </p:blipFill>
        <p:spPr>
          <a:xfrm>
            <a:off x="8021256" y="3886582"/>
            <a:ext cx="3332544" cy="2221696"/>
          </a:xfrm>
          <a:prstGeom prst="rect">
            <a:avLst/>
          </a:prstGeom>
          <a:noFill/>
          <a:ln>
            <a:noFill/>
          </a:ln>
        </p:spPr>
      </p:pic>
      <p:pic>
        <p:nvPicPr>
          <p:cNvPr id="16" name="Google Shape;130;p3" descr="IMG_9535.jpg">
            <a:extLst>
              <a:ext uri="{FF2B5EF4-FFF2-40B4-BE49-F238E27FC236}">
                <a16:creationId xmlns:a16="http://schemas.microsoft.com/office/drawing/2014/main" id="{0D595646-F95C-BAD9-6F3E-CCFA3159F7FC}"/>
              </a:ext>
            </a:extLst>
          </p:cNvPr>
          <p:cNvPicPr preferRelativeResize="0"/>
          <p:nvPr/>
        </p:nvPicPr>
        <p:blipFill rotWithShape="1">
          <a:blip r:embed="rId3">
            <a:alphaModFix/>
          </a:blip>
          <a:srcRect/>
          <a:stretch/>
        </p:blipFill>
        <p:spPr>
          <a:xfrm>
            <a:off x="8021256" y="1416814"/>
            <a:ext cx="3332544" cy="2221696"/>
          </a:xfrm>
          <a:prstGeom prst="rect">
            <a:avLst/>
          </a:prstGeom>
          <a:noFill/>
          <a:ln>
            <a:noFill/>
          </a:ln>
        </p:spPr>
      </p:pic>
    </p:spTree>
    <p:extLst>
      <p:ext uri="{BB962C8B-B14F-4D97-AF65-F5344CB8AC3E}">
        <p14:creationId xmlns:p14="http://schemas.microsoft.com/office/powerpoint/2010/main" val="234166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36df397ba16_0_872"/>
          <p:cNvSpPr/>
          <p:nvPr/>
        </p:nvSpPr>
        <p:spPr>
          <a:xfrm>
            <a:off x="9520400" y="75"/>
            <a:ext cx="2946000" cy="6858000"/>
          </a:xfrm>
          <a:prstGeom prst="rect">
            <a:avLst/>
          </a:prstGeom>
          <a:solidFill>
            <a:schemeClr val="lt1"/>
          </a:solidFill>
          <a:ln>
            <a:noFill/>
          </a:ln>
        </p:spPr>
        <p:txBody>
          <a:bodyPr spcFirstLastPara="1" wrap="square" lIns="91433" tIns="91433" rIns="91433" bIns="91433" anchor="ctr" anchorCtr="0">
            <a:noAutofit/>
          </a:bodyPr>
          <a:lstStyle/>
          <a:p>
            <a:pPr>
              <a:buClr>
                <a:srgbClr val="000000"/>
              </a:buClr>
              <a:buSzPts val="2300"/>
            </a:pPr>
            <a:endParaRPr sz="1533">
              <a:solidFill>
                <a:srgbClr val="000000"/>
              </a:solidFill>
              <a:latin typeface="Arial"/>
              <a:ea typeface="Arial"/>
              <a:cs typeface="Arial"/>
              <a:sym typeface="Arial"/>
            </a:endParaRPr>
          </a:p>
        </p:txBody>
      </p:sp>
      <p:sp>
        <p:nvSpPr>
          <p:cNvPr id="660" name="Google Shape;660;g36df397ba16_0_872"/>
          <p:cNvSpPr txBox="1">
            <a:spLocks noGrp="1"/>
          </p:cNvSpPr>
          <p:nvPr>
            <p:ph type="title"/>
          </p:nvPr>
        </p:nvSpPr>
        <p:spPr>
          <a:xfrm>
            <a:off x="866700" y="615137"/>
            <a:ext cx="11360800" cy="7636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1700"/>
            </a:pPr>
            <a:r>
              <a:rPr lang="en-US">
                <a:latin typeface="Alfa Slab One"/>
                <a:ea typeface="Alfa Slab One"/>
                <a:cs typeface="Alfa Slab One"/>
                <a:sym typeface="Alfa Slab One"/>
              </a:rPr>
              <a:t>Upcoming Events   </a:t>
            </a:r>
            <a:endParaRPr>
              <a:latin typeface="Alfa Slab One"/>
              <a:ea typeface="Alfa Slab One"/>
              <a:cs typeface="Alfa Slab One"/>
              <a:sym typeface="Alfa Slab One"/>
            </a:endParaRPr>
          </a:p>
        </p:txBody>
      </p:sp>
      <p:grpSp>
        <p:nvGrpSpPr>
          <p:cNvPr id="661" name="Google Shape;661;g36df397ba16_0_872"/>
          <p:cNvGrpSpPr/>
          <p:nvPr/>
        </p:nvGrpSpPr>
        <p:grpSpPr>
          <a:xfrm>
            <a:off x="0" y="184442"/>
            <a:ext cx="12192400" cy="1117837"/>
            <a:chOff x="0" y="-47625"/>
            <a:chExt cx="4816592" cy="441600"/>
          </a:xfrm>
        </p:grpSpPr>
        <p:sp>
          <p:nvSpPr>
            <p:cNvPr id="662" name="Google Shape;662;g36df397ba16_0_872"/>
            <p:cNvSpPr/>
            <p:nvPr/>
          </p:nvSpPr>
          <p:spPr>
            <a:xfrm>
              <a:off x="0" y="0"/>
              <a:ext cx="4816592" cy="393857"/>
            </a:xfrm>
            <a:custGeom>
              <a:avLst/>
              <a:gdLst/>
              <a:ahLst/>
              <a:cxnLst/>
              <a:rect l="l" t="t" r="r" b="b"/>
              <a:pathLst>
                <a:path w="4816592" h="393857" extrusionOk="0">
                  <a:moveTo>
                    <a:pt x="0" y="0"/>
                  </a:moveTo>
                  <a:lnTo>
                    <a:pt x="4816592" y="0"/>
                  </a:lnTo>
                  <a:lnTo>
                    <a:pt x="4816592" y="393857"/>
                  </a:lnTo>
                  <a:lnTo>
                    <a:pt x="0" y="393857"/>
                  </a:lnTo>
                  <a:close/>
                </a:path>
              </a:pathLst>
            </a:custGeom>
            <a:solidFill>
              <a:srgbClr val="6FA8DC"/>
            </a:solidFill>
            <a:ln>
              <a:noFill/>
            </a:ln>
          </p:spPr>
          <p:txBody>
            <a:bodyPr spcFirstLastPara="1" wrap="square" lIns="60950" tIns="30483" rIns="60950" bIns="30483" anchor="t"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663" name="Google Shape;663;g36df397ba16_0_872"/>
            <p:cNvSpPr txBox="1"/>
            <p:nvPr/>
          </p:nvSpPr>
          <p:spPr>
            <a:xfrm>
              <a:off x="0" y="-47625"/>
              <a:ext cx="4816500" cy="441600"/>
            </a:xfrm>
            <a:prstGeom prst="rect">
              <a:avLst/>
            </a:prstGeom>
            <a:solidFill>
              <a:srgbClr val="6FA8DC"/>
            </a:solidFill>
            <a:ln>
              <a:noFill/>
            </a:ln>
          </p:spPr>
          <p:txBody>
            <a:bodyPr spcFirstLastPara="1" wrap="square" lIns="33883" tIns="33883" rIns="33883" bIns="33883" anchor="ctr" anchorCtr="0">
              <a:noAutofit/>
            </a:bodyPr>
            <a:lstStyle/>
            <a:p>
              <a:pPr algn="ctr">
                <a:lnSpc>
                  <a:spcPct val="137722"/>
                </a:lnSpc>
                <a:buClr>
                  <a:srgbClr val="000000"/>
                </a:buClr>
                <a:buSzPts val="1800"/>
              </a:pPr>
              <a:endParaRPr sz="1200">
                <a:solidFill>
                  <a:schemeClr val="dk1"/>
                </a:solidFill>
                <a:latin typeface="Calibri"/>
                <a:ea typeface="Calibri"/>
                <a:cs typeface="Calibri"/>
                <a:sym typeface="Calibri"/>
              </a:endParaRPr>
            </a:p>
          </p:txBody>
        </p:sp>
      </p:grpSp>
      <p:sp>
        <p:nvSpPr>
          <p:cNvPr id="664" name="Google Shape;664;g36df397ba16_0_872"/>
          <p:cNvSpPr txBox="1"/>
          <p:nvPr/>
        </p:nvSpPr>
        <p:spPr>
          <a:xfrm>
            <a:off x="559975" y="503750"/>
            <a:ext cx="9226800" cy="775597"/>
          </a:xfrm>
          <a:prstGeom prst="rect">
            <a:avLst/>
          </a:prstGeom>
          <a:noFill/>
          <a:ln>
            <a:noFill/>
          </a:ln>
        </p:spPr>
        <p:txBody>
          <a:bodyPr spcFirstLastPara="1" wrap="square" lIns="0" tIns="0" rIns="0" bIns="0" anchor="t" anchorCtr="0">
            <a:spAutoFit/>
          </a:bodyPr>
          <a:lstStyle/>
          <a:p>
            <a:pPr>
              <a:lnSpc>
                <a:spcPct val="105000"/>
              </a:lnSpc>
              <a:buClr>
                <a:srgbClr val="000000"/>
              </a:buClr>
              <a:buSzPts val="7200"/>
            </a:pPr>
            <a:r>
              <a:rPr lang="en-US" sz="4800" b="1">
                <a:solidFill>
                  <a:srgbClr val="FFFFFF"/>
                </a:solidFill>
                <a:latin typeface="Inter"/>
                <a:ea typeface="Inter"/>
                <a:cs typeface="Inter"/>
                <a:sym typeface="Inter"/>
              </a:rPr>
              <a:t>TO SPONSOR</a:t>
            </a:r>
            <a:endParaRPr sz="933">
              <a:solidFill>
                <a:srgbClr val="000000"/>
              </a:solidFill>
              <a:latin typeface="Arial"/>
              <a:ea typeface="Arial"/>
              <a:cs typeface="Arial"/>
              <a:sym typeface="Arial"/>
            </a:endParaRPr>
          </a:p>
        </p:txBody>
      </p:sp>
      <p:pic>
        <p:nvPicPr>
          <p:cNvPr id="665" name="Google Shape;665;g36df397ba16_0_872"/>
          <p:cNvPicPr preferRelativeResize="0"/>
          <p:nvPr/>
        </p:nvPicPr>
        <p:blipFill rotWithShape="1">
          <a:blip r:embed="rId3">
            <a:alphaModFix/>
          </a:blip>
          <a:srcRect/>
          <a:stretch/>
        </p:blipFill>
        <p:spPr>
          <a:xfrm>
            <a:off x="10566667" y="558084"/>
            <a:ext cx="1145817" cy="486972"/>
          </a:xfrm>
          <a:prstGeom prst="rect">
            <a:avLst/>
          </a:prstGeom>
          <a:noFill/>
          <a:ln>
            <a:noFill/>
          </a:ln>
        </p:spPr>
      </p:pic>
      <p:pic>
        <p:nvPicPr>
          <p:cNvPr id="666" name="Google Shape;666;g36df397ba16_0_872" title="Yolanda Fintschenko headshot 2025.jpg.png"/>
          <p:cNvPicPr preferRelativeResize="0"/>
          <p:nvPr/>
        </p:nvPicPr>
        <p:blipFill rotWithShape="1">
          <a:blip r:embed="rId4">
            <a:alphaModFix/>
          </a:blip>
          <a:srcRect/>
          <a:stretch/>
        </p:blipFill>
        <p:spPr>
          <a:xfrm>
            <a:off x="1197450" y="1844318"/>
            <a:ext cx="3138883" cy="3765934"/>
          </a:xfrm>
          <a:prstGeom prst="rect">
            <a:avLst/>
          </a:prstGeom>
          <a:noFill/>
          <a:ln>
            <a:noFill/>
          </a:ln>
        </p:spPr>
      </p:pic>
      <p:sp>
        <p:nvSpPr>
          <p:cNvPr id="667" name="Google Shape;667;g36df397ba16_0_872"/>
          <p:cNvSpPr txBox="1"/>
          <p:nvPr/>
        </p:nvSpPr>
        <p:spPr>
          <a:xfrm>
            <a:off x="5231883" y="1920717"/>
            <a:ext cx="6257000" cy="3452600"/>
          </a:xfrm>
          <a:prstGeom prst="rect">
            <a:avLst/>
          </a:prstGeom>
          <a:noFill/>
          <a:ln>
            <a:noFill/>
          </a:ln>
        </p:spPr>
        <p:txBody>
          <a:bodyPr spcFirstLastPara="1" wrap="square" lIns="60950" tIns="60950" rIns="60950" bIns="60950" anchor="t" anchorCtr="0">
            <a:noAutofit/>
          </a:bodyPr>
          <a:lstStyle/>
          <a:p>
            <a:pPr>
              <a:buClr>
                <a:srgbClr val="000000"/>
              </a:buClr>
              <a:buSzPts val="3200"/>
            </a:pPr>
            <a:r>
              <a:rPr lang="en-US" sz="2133">
                <a:solidFill>
                  <a:schemeClr val="dk1"/>
                </a:solidFill>
                <a:latin typeface="Calibri"/>
                <a:ea typeface="Calibri"/>
                <a:cs typeface="Calibri"/>
                <a:sym typeface="Calibri"/>
              </a:rPr>
              <a:t>Contact Yolanda Fintschenko, Executive Director, </a:t>
            </a:r>
            <a:r>
              <a:rPr lang="en-US" sz="2133" u="sng">
                <a:solidFill>
                  <a:schemeClr val="hlink"/>
                </a:solidFill>
                <a:latin typeface="Calibri"/>
                <a:ea typeface="Calibri"/>
                <a:cs typeface="Calibri"/>
                <a:sym typeface="Calibri"/>
                <a:hlinkClick r:id="rId5"/>
              </a:rPr>
              <a:t>yolandaf@igateihub.org</a:t>
            </a:r>
            <a:endParaRPr sz="2133">
              <a:solidFill>
                <a:schemeClr val="dk1"/>
              </a:solidFill>
              <a:latin typeface="Calibri"/>
              <a:ea typeface="Calibri"/>
              <a:cs typeface="Calibri"/>
              <a:sym typeface="Calibri"/>
            </a:endParaRPr>
          </a:p>
          <a:p>
            <a:pPr>
              <a:buClr>
                <a:srgbClr val="000000"/>
              </a:buClr>
              <a:buSzPts val="3200"/>
            </a:pPr>
            <a:endParaRPr sz="2133">
              <a:solidFill>
                <a:schemeClr val="dk1"/>
              </a:solidFill>
              <a:latin typeface="Calibri"/>
              <a:ea typeface="Calibri"/>
              <a:cs typeface="Calibri"/>
              <a:sym typeface="Calibri"/>
            </a:endParaRPr>
          </a:p>
          <a:p>
            <a:pPr>
              <a:buClr>
                <a:srgbClr val="000000"/>
              </a:buClr>
              <a:buSzPts val="3200"/>
            </a:pPr>
            <a:r>
              <a:rPr lang="en-US" sz="2133">
                <a:solidFill>
                  <a:schemeClr val="dk1"/>
                </a:solidFill>
                <a:latin typeface="Calibri"/>
                <a:ea typeface="Calibri"/>
                <a:cs typeface="Calibri"/>
                <a:sym typeface="Calibri"/>
              </a:rPr>
              <a:t>for more information about becoming a sponsor of our initiatives. </a:t>
            </a:r>
            <a:endParaRPr sz="2133">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6ac6e494af_0_4"/>
          <p:cNvSpPr txBox="1"/>
          <p:nvPr/>
        </p:nvSpPr>
        <p:spPr>
          <a:xfrm>
            <a:off x="559963" y="368496"/>
            <a:ext cx="4546000" cy="775597"/>
          </a:xfrm>
          <a:prstGeom prst="rect">
            <a:avLst/>
          </a:prstGeom>
          <a:noFill/>
          <a:ln>
            <a:noFill/>
          </a:ln>
        </p:spPr>
        <p:txBody>
          <a:bodyPr spcFirstLastPara="1" wrap="square" lIns="0" tIns="0" rIns="0" bIns="0" anchor="t" anchorCtr="0">
            <a:spAutoFit/>
          </a:bodyPr>
          <a:lstStyle/>
          <a:p>
            <a:pPr>
              <a:lnSpc>
                <a:spcPct val="104999"/>
              </a:lnSpc>
              <a:buClr>
                <a:srgbClr val="000000"/>
              </a:buClr>
              <a:buSzPts val="7200"/>
            </a:pPr>
            <a:r>
              <a:rPr lang="en-US" sz="4800" b="1">
                <a:solidFill>
                  <a:srgbClr val="6FA8DC"/>
                </a:solidFill>
                <a:latin typeface="Inter"/>
                <a:ea typeface="Inter"/>
                <a:cs typeface="Inter"/>
                <a:sym typeface="Inter"/>
              </a:rPr>
              <a:t>MISSION</a:t>
            </a:r>
            <a:endParaRPr sz="933">
              <a:solidFill>
                <a:srgbClr val="6FA8DC"/>
              </a:solidFill>
              <a:latin typeface="Arial"/>
              <a:ea typeface="Arial"/>
              <a:cs typeface="Arial"/>
              <a:sym typeface="Arial"/>
            </a:endParaRPr>
          </a:p>
        </p:txBody>
      </p:sp>
      <p:sp>
        <p:nvSpPr>
          <p:cNvPr id="118" name="Google Shape;118;g36ac6e494af_0_4"/>
          <p:cNvSpPr txBox="1"/>
          <p:nvPr/>
        </p:nvSpPr>
        <p:spPr>
          <a:xfrm>
            <a:off x="559963" y="1012386"/>
            <a:ext cx="4546000" cy="344710"/>
          </a:xfrm>
          <a:prstGeom prst="rect">
            <a:avLst/>
          </a:prstGeom>
          <a:noFill/>
          <a:ln>
            <a:noFill/>
          </a:ln>
        </p:spPr>
        <p:txBody>
          <a:bodyPr spcFirstLastPara="1" wrap="square" lIns="0" tIns="0" rIns="0" bIns="0" anchor="t" anchorCtr="0">
            <a:spAutoFit/>
          </a:bodyPr>
          <a:lstStyle/>
          <a:p>
            <a:pPr>
              <a:lnSpc>
                <a:spcPct val="139958"/>
              </a:lnSpc>
              <a:buClr>
                <a:srgbClr val="000000"/>
              </a:buClr>
              <a:buSzPts val="2400"/>
            </a:pPr>
            <a:r>
              <a:rPr lang="en-US" sz="1600" b="1">
                <a:solidFill>
                  <a:srgbClr val="000000"/>
                </a:solidFill>
                <a:latin typeface="Open Sans"/>
                <a:ea typeface="Open Sans"/>
                <a:cs typeface="Open Sans"/>
                <a:sym typeface="Open Sans"/>
              </a:rPr>
              <a:t>i-GATE INNOVATION HUB</a:t>
            </a:r>
            <a:endParaRPr sz="933">
              <a:solidFill>
                <a:srgbClr val="000000"/>
              </a:solidFill>
              <a:latin typeface="Arial"/>
              <a:ea typeface="Arial"/>
              <a:cs typeface="Arial"/>
              <a:sym typeface="Arial"/>
            </a:endParaRPr>
          </a:p>
        </p:txBody>
      </p:sp>
      <p:grpSp>
        <p:nvGrpSpPr>
          <p:cNvPr id="119" name="Google Shape;119;g36ac6e494af_0_4"/>
          <p:cNvGrpSpPr/>
          <p:nvPr/>
        </p:nvGrpSpPr>
        <p:grpSpPr>
          <a:xfrm>
            <a:off x="5145538" y="-120554"/>
            <a:ext cx="7046695" cy="6978886"/>
            <a:chOff x="0" y="-47625"/>
            <a:chExt cx="2783788" cy="2757000"/>
          </a:xfrm>
        </p:grpSpPr>
        <p:sp>
          <p:nvSpPr>
            <p:cNvPr id="120" name="Google Shape;120;g36ac6e494af_0_4"/>
            <p:cNvSpPr/>
            <p:nvPr/>
          </p:nvSpPr>
          <p:spPr>
            <a:xfrm>
              <a:off x="0" y="0"/>
              <a:ext cx="2783788" cy="2709333"/>
            </a:xfrm>
            <a:custGeom>
              <a:avLst/>
              <a:gdLst/>
              <a:ahLst/>
              <a:cxnLst/>
              <a:rect l="l" t="t" r="r" b="b"/>
              <a:pathLst>
                <a:path w="2783788" h="2709333" extrusionOk="0">
                  <a:moveTo>
                    <a:pt x="0" y="0"/>
                  </a:moveTo>
                  <a:lnTo>
                    <a:pt x="2783788" y="0"/>
                  </a:lnTo>
                  <a:lnTo>
                    <a:pt x="2783788" y="2709333"/>
                  </a:lnTo>
                  <a:lnTo>
                    <a:pt x="0" y="2709333"/>
                  </a:lnTo>
                  <a:close/>
                </a:path>
              </a:pathLst>
            </a:custGeom>
            <a:solidFill>
              <a:srgbClr val="6FA8DC"/>
            </a:solidFill>
            <a:ln>
              <a:noFill/>
            </a:ln>
          </p:spPr>
          <p:txBody>
            <a:bodyPr/>
            <a:lstStyle/>
            <a:p>
              <a:endParaRPr lang="en-US" sz="1200"/>
            </a:p>
          </p:txBody>
        </p:sp>
        <p:sp>
          <p:nvSpPr>
            <p:cNvPr id="121" name="Google Shape;121;g36ac6e494af_0_4"/>
            <p:cNvSpPr txBox="1"/>
            <p:nvPr/>
          </p:nvSpPr>
          <p:spPr>
            <a:xfrm>
              <a:off x="0" y="-47625"/>
              <a:ext cx="2783700" cy="2757000"/>
            </a:xfrm>
            <a:prstGeom prst="rect">
              <a:avLst/>
            </a:prstGeom>
            <a:solidFill>
              <a:srgbClr val="6FA8DC"/>
            </a:solidFill>
            <a:ln>
              <a:noFill/>
            </a:ln>
          </p:spPr>
          <p:txBody>
            <a:bodyPr spcFirstLastPara="1" wrap="square" lIns="33883" tIns="33883" rIns="33883" bIns="33883" anchor="ctr" anchorCtr="0">
              <a:noAutofit/>
            </a:bodyPr>
            <a:lstStyle/>
            <a:p>
              <a:pPr algn="ctr">
                <a:lnSpc>
                  <a:spcPct val="137722"/>
                </a:lnSpc>
                <a:buClr>
                  <a:srgbClr val="000000"/>
                </a:buClr>
                <a:buSzPts val="1800"/>
              </a:pPr>
              <a:endParaRPr sz="1200">
                <a:solidFill>
                  <a:schemeClr val="dk1"/>
                </a:solidFill>
                <a:latin typeface="Calibri"/>
                <a:ea typeface="Calibri"/>
                <a:cs typeface="Calibri"/>
                <a:sym typeface="Calibri"/>
              </a:endParaRPr>
            </a:p>
          </p:txBody>
        </p:sp>
      </p:grpSp>
      <p:sp>
        <p:nvSpPr>
          <p:cNvPr id="122" name="Google Shape;122;g36ac6e494af_0_4"/>
          <p:cNvSpPr txBox="1"/>
          <p:nvPr/>
        </p:nvSpPr>
        <p:spPr>
          <a:xfrm>
            <a:off x="1048188" y="6176798"/>
            <a:ext cx="2127600" cy="201017"/>
          </a:xfrm>
          <a:prstGeom prst="rect">
            <a:avLst/>
          </a:prstGeom>
          <a:noFill/>
          <a:ln>
            <a:noFill/>
          </a:ln>
        </p:spPr>
        <p:txBody>
          <a:bodyPr spcFirstLastPara="1" wrap="square" lIns="0" tIns="0" rIns="0" bIns="0" anchor="t" anchorCtr="0">
            <a:spAutoFit/>
          </a:bodyPr>
          <a:lstStyle/>
          <a:p>
            <a:pPr>
              <a:lnSpc>
                <a:spcPct val="140016"/>
              </a:lnSpc>
              <a:buClr>
                <a:srgbClr val="000000"/>
              </a:buClr>
              <a:buSzPts val="1400"/>
            </a:pPr>
            <a:endParaRPr sz="933">
              <a:solidFill>
                <a:srgbClr val="000000"/>
              </a:solidFill>
              <a:latin typeface="Arial"/>
              <a:ea typeface="Arial"/>
              <a:cs typeface="Arial"/>
              <a:sym typeface="Arial"/>
            </a:endParaRPr>
          </a:p>
        </p:txBody>
      </p:sp>
      <p:cxnSp>
        <p:nvCxnSpPr>
          <p:cNvPr id="123" name="Google Shape;123;g36ac6e494af_0_4"/>
          <p:cNvCxnSpPr/>
          <p:nvPr/>
        </p:nvCxnSpPr>
        <p:spPr>
          <a:xfrm>
            <a:off x="559963" y="1549339"/>
            <a:ext cx="1238800" cy="0"/>
          </a:xfrm>
          <a:prstGeom prst="straightConnector1">
            <a:avLst/>
          </a:prstGeom>
          <a:noFill/>
          <a:ln w="76200" cap="flat" cmpd="sng">
            <a:solidFill>
              <a:srgbClr val="EAE4D2"/>
            </a:solidFill>
            <a:prstDash val="solid"/>
            <a:round/>
            <a:headEnd type="none" w="sm" len="sm"/>
            <a:tailEnd type="none" w="sm" len="sm"/>
          </a:ln>
        </p:spPr>
      </p:cxnSp>
      <p:sp>
        <p:nvSpPr>
          <p:cNvPr id="124" name="Google Shape;124;g36ac6e494af_0_4"/>
          <p:cNvSpPr txBox="1"/>
          <p:nvPr/>
        </p:nvSpPr>
        <p:spPr>
          <a:xfrm>
            <a:off x="6174567" y="1760273"/>
            <a:ext cx="5538400" cy="3650200"/>
          </a:xfrm>
          <a:prstGeom prst="rect">
            <a:avLst/>
          </a:prstGeom>
          <a:noFill/>
          <a:ln>
            <a:noFill/>
          </a:ln>
        </p:spPr>
        <p:txBody>
          <a:bodyPr spcFirstLastPara="1" wrap="square" lIns="0" tIns="0" rIns="0" bIns="0" anchor="t" anchorCtr="0">
            <a:noAutofit/>
          </a:bodyPr>
          <a:lstStyle/>
          <a:p>
            <a:pPr>
              <a:lnSpc>
                <a:spcPct val="140014"/>
              </a:lnSpc>
              <a:buClr>
                <a:srgbClr val="000000"/>
              </a:buClr>
              <a:buSzPts val="2700"/>
            </a:pPr>
            <a:r>
              <a:rPr lang="en-US" sz="3200" b="1">
                <a:solidFill>
                  <a:srgbClr val="FFFFFF"/>
                </a:solidFill>
                <a:latin typeface="Inter"/>
                <a:ea typeface="Inter"/>
                <a:cs typeface="Inter"/>
                <a:sym typeface="Inter"/>
              </a:rPr>
              <a:t>i-GATE is a non-profit organization dedicated to building a thriving startup community in the Tri-Valley since 2010. </a:t>
            </a:r>
            <a:endParaRPr sz="3200">
              <a:solidFill>
                <a:srgbClr val="000000"/>
              </a:solidFill>
              <a:latin typeface="Arial"/>
              <a:ea typeface="Arial"/>
              <a:cs typeface="Arial"/>
              <a:sym typeface="Arial"/>
            </a:endParaRPr>
          </a:p>
        </p:txBody>
      </p:sp>
      <p:pic>
        <p:nvPicPr>
          <p:cNvPr id="125" name="Google Shape;125;g36ac6e494af_0_4"/>
          <p:cNvPicPr preferRelativeResize="0"/>
          <p:nvPr/>
        </p:nvPicPr>
        <p:blipFill rotWithShape="1">
          <a:blip r:embed="rId3">
            <a:alphaModFix/>
          </a:blip>
          <a:srcRect/>
          <a:stretch/>
        </p:blipFill>
        <p:spPr>
          <a:xfrm>
            <a:off x="167313" y="4119441"/>
            <a:ext cx="1744217" cy="932083"/>
          </a:xfrm>
          <a:prstGeom prst="rect">
            <a:avLst/>
          </a:prstGeom>
          <a:noFill/>
          <a:ln>
            <a:noFill/>
          </a:ln>
        </p:spPr>
      </p:pic>
      <p:pic>
        <p:nvPicPr>
          <p:cNvPr id="126" name="Google Shape;126;g36ac6e494af_0_4"/>
          <p:cNvPicPr preferRelativeResize="0"/>
          <p:nvPr/>
        </p:nvPicPr>
        <p:blipFill rotWithShape="1">
          <a:blip r:embed="rId4">
            <a:alphaModFix/>
          </a:blip>
          <a:srcRect/>
          <a:stretch/>
        </p:blipFill>
        <p:spPr>
          <a:xfrm>
            <a:off x="740284" y="1898152"/>
            <a:ext cx="4085677" cy="1736450"/>
          </a:xfrm>
          <a:prstGeom prst="rect">
            <a:avLst/>
          </a:prstGeom>
          <a:noFill/>
          <a:ln>
            <a:noFill/>
          </a:ln>
        </p:spPr>
      </p:pic>
      <p:pic>
        <p:nvPicPr>
          <p:cNvPr id="127" name="Google Shape;127;g36ac6e494af_0_4" descr="Statup-Tri-Valley-Logo-1000px.png"/>
          <p:cNvPicPr preferRelativeResize="0"/>
          <p:nvPr/>
        </p:nvPicPr>
        <p:blipFill rotWithShape="1">
          <a:blip r:embed="rId5">
            <a:alphaModFix/>
          </a:blip>
          <a:srcRect/>
          <a:stretch/>
        </p:blipFill>
        <p:spPr>
          <a:xfrm>
            <a:off x="2309067" y="4235084"/>
            <a:ext cx="2732750" cy="700800"/>
          </a:xfrm>
          <a:prstGeom prst="rect">
            <a:avLst/>
          </a:prstGeom>
          <a:noFill/>
          <a:ln>
            <a:noFill/>
          </a:ln>
        </p:spPr>
      </p:pic>
      <p:sp>
        <p:nvSpPr>
          <p:cNvPr id="128" name="Google Shape;128;g36ac6e494af_0_4"/>
          <p:cNvSpPr txBox="1"/>
          <p:nvPr/>
        </p:nvSpPr>
        <p:spPr>
          <a:xfrm>
            <a:off x="1886400" y="5876650"/>
            <a:ext cx="8419200" cy="739000"/>
          </a:xfrm>
          <a:prstGeom prst="rect">
            <a:avLst/>
          </a:prstGeom>
          <a:solidFill>
            <a:schemeClr val="lt2"/>
          </a:solidFill>
          <a:ln>
            <a:noFill/>
          </a:ln>
        </p:spPr>
        <p:txBody>
          <a:bodyPr spcFirstLastPara="1" wrap="square" lIns="91433" tIns="91433" rIns="91433" bIns="91433" anchor="t" anchorCtr="0">
            <a:noAutofit/>
          </a:bodyPr>
          <a:lstStyle/>
          <a:p>
            <a:pPr>
              <a:lnSpc>
                <a:spcPct val="140014"/>
              </a:lnSpc>
              <a:buClr>
                <a:schemeClr val="dk1"/>
              </a:buClr>
              <a:buSzPts val="2700"/>
            </a:pPr>
            <a:r>
              <a:rPr lang="en-US" sz="3200" b="1">
                <a:solidFill>
                  <a:schemeClr val="dk1"/>
                </a:solidFill>
                <a:latin typeface="Inter"/>
                <a:ea typeface="Inter"/>
                <a:cs typeface="Inter"/>
                <a:sym typeface="Inter"/>
              </a:rPr>
              <a:t>&gt; 60 companies and &gt;$450M raised </a:t>
            </a:r>
            <a:endParaRPr sz="3200">
              <a:solidFill>
                <a:schemeClr val="dk1"/>
              </a:solidFill>
              <a:latin typeface="Arial"/>
              <a:ea typeface="Arial"/>
              <a:cs typeface="Arial"/>
              <a:sym typeface="Arial"/>
            </a:endParaRPr>
          </a:p>
          <a:p>
            <a:pPr>
              <a:buClr>
                <a:srgbClr val="000000"/>
              </a:buClr>
              <a:buSzPts val="3200"/>
            </a:pPr>
            <a:endParaRPr sz="2133">
              <a:solidFill>
                <a:schemeClr val="dk1"/>
              </a:solidFill>
              <a:latin typeface="Calibri"/>
              <a:ea typeface="Calibri"/>
              <a:cs typeface="Calibri"/>
              <a:sym typeface="Calibri"/>
            </a:endParaRPr>
          </a:p>
        </p:txBody>
      </p:sp>
      <p:pic>
        <p:nvPicPr>
          <p:cNvPr id="129" name="Google Shape;129;g36ac6e494af_0_4"/>
          <p:cNvPicPr preferRelativeResize="0"/>
          <p:nvPr/>
        </p:nvPicPr>
        <p:blipFill rotWithShape="1">
          <a:blip r:embed="rId6">
            <a:alphaModFix/>
          </a:blip>
          <a:srcRect/>
          <a:stretch/>
        </p:blipFill>
        <p:spPr>
          <a:xfrm>
            <a:off x="10548084" y="5784117"/>
            <a:ext cx="1145817" cy="4869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3092e4d9df7_0_0"/>
          <p:cNvSpPr/>
          <p:nvPr/>
        </p:nvSpPr>
        <p:spPr>
          <a:xfrm>
            <a:off x="9520400" y="75"/>
            <a:ext cx="2946000" cy="6858000"/>
          </a:xfrm>
          <a:prstGeom prst="rect">
            <a:avLst/>
          </a:prstGeom>
          <a:solidFill>
            <a:schemeClr val="lt1"/>
          </a:solidFill>
          <a:ln>
            <a:noFill/>
          </a:ln>
        </p:spPr>
        <p:txBody>
          <a:bodyPr spcFirstLastPara="1" wrap="square" lIns="91433" tIns="91433" rIns="91433" bIns="91433" anchor="ctr" anchorCtr="0">
            <a:noAutofit/>
          </a:bodyPr>
          <a:lstStyle/>
          <a:p>
            <a:pPr>
              <a:buClr>
                <a:srgbClr val="000000"/>
              </a:buClr>
              <a:buSzPts val="2200"/>
            </a:pPr>
            <a:endParaRPr sz="1467">
              <a:solidFill>
                <a:srgbClr val="000000"/>
              </a:solidFill>
              <a:latin typeface="Arial"/>
              <a:ea typeface="Arial"/>
              <a:cs typeface="Arial"/>
              <a:sym typeface="Arial"/>
            </a:endParaRPr>
          </a:p>
        </p:txBody>
      </p:sp>
      <p:sp>
        <p:nvSpPr>
          <p:cNvPr id="118" name="Google Shape;118;g3092e4d9df7_0_0"/>
          <p:cNvSpPr txBox="1">
            <a:spLocks noGrp="1"/>
          </p:cNvSpPr>
          <p:nvPr>
            <p:ph type="title"/>
          </p:nvPr>
        </p:nvSpPr>
        <p:spPr>
          <a:xfrm>
            <a:off x="866700" y="615137"/>
            <a:ext cx="11360800" cy="763600"/>
          </a:xfrm>
          <a:prstGeom prst="rect">
            <a:avLst/>
          </a:prstGeom>
          <a:noFill/>
          <a:ln>
            <a:noFill/>
          </a:ln>
        </p:spPr>
        <p:txBody>
          <a:bodyPr spcFirstLastPara="1" vert="horz" wrap="square" lIns="91433" tIns="45700" rIns="91433" bIns="45700" rtlCol="0" anchor="ctr" anchorCtr="0">
            <a:normAutofit/>
          </a:bodyPr>
          <a:lstStyle/>
          <a:p>
            <a:pPr algn="l">
              <a:lnSpc>
                <a:spcPct val="90000"/>
              </a:lnSpc>
              <a:buSzPts val="1600"/>
            </a:pPr>
            <a:r>
              <a:rPr lang="en-US">
                <a:latin typeface="Alfa Slab One"/>
                <a:ea typeface="Alfa Slab One"/>
                <a:cs typeface="Alfa Slab One"/>
                <a:sym typeface="Alfa Slab One"/>
              </a:rPr>
              <a:t>Upcoming Events   </a:t>
            </a:r>
            <a:endParaRPr>
              <a:latin typeface="Alfa Slab One"/>
              <a:ea typeface="Alfa Slab One"/>
              <a:cs typeface="Alfa Slab One"/>
              <a:sym typeface="Alfa Slab One"/>
            </a:endParaRPr>
          </a:p>
        </p:txBody>
      </p:sp>
      <p:sp>
        <p:nvSpPr>
          <p:cNvPr id="116" name="Google Shape;116;g3092e4d9df7_0_0"/>
          <p:cNvSpPr txBox="1">
            <a:spLocks noGrp="1"/>
          </p:cNvSpPr>
          <p:nvPr>
            <p:ph idx="1"/>
          </p:nvPr>
        </p:nvSpPr>
        <p:spPr>
          <a:xfrm>
            <a:off x="609600" y="2235200"/>
            <a:ext cx="10972800" cy="6034800"/>
          </a:xfrm>
          <a:prstGeom prst="rect">
            <a:avLst/>
          </a:prstGeom>
          <a:noFill/>
          <a:ln>
            <a:noFill/>
          </a:ln>
        </p:spPr>
        <p:txBody>
          <a:bodyPr spcFirstLastPara="1" vert="horz" wrap="square" lIns="91433" tIns="45700" rIns="91433" bIns="45700" rtlCol="0" anchor="t" anchorCtr="0">
            <a:normAutofit/>
          </a:bodyPr>
          <a:lstStyle/>
          <a:p>
            <a:pPr marL="0" indent="0">
              <a:lnSpc>
                <a:spcPct val="120000"/>
              </a:lnSpc>
              <a:spcBef>
                <a:spcPts val="2267"/>
              </a:spcBef>
              <a:buSzPts val="1600"/>
              <a:buNone/>
            </a:pPr>
            <a:r>
              <a:rPr lang="en-US" sz="2267"/>
              <a:t>Also </a:t>
            </a:r>
            <a:r>
              <a:rPr lang="en-US" sz="2267">
                <a:latin typeface="Arial"/>
                <a:ea typeface="Arial"/>
                <a:cs typeface="Arial"/>
                <a:sym typeface="Arial"/>
              </a:rPr>
              <a:t>supported by corporate sponsors like Stanford Health Care Tri-Valley.  </a:t>
            </a:r>
            <a:endParaRPr sz="2267">
              <a:latin typeface="Arial"/>
              <a:ea typeface="Arial"/>
              <a:cs typeface="Arial"/>
              <a:sym typeface="Arial"/>
            </a:endParaRPr>
          </a:p>
          <a:p>
            <a:pPr marL="0" indent="0">
              <a:lnSpc>
                <a:spcPct val="120000"/>
              </a:lnSpc>
              <a:spcBef>
                <a:spcPts val="2267"/>
              </a:spcBef>
              <a:buSzPts val="1600"/>
              <a:buNone/>
            </a:pPr>
            <a:endParaRPr sz="2267">
              <a:latin typeface="Arial"/>
              <a:ea typeface="Arial"/>
              <a:cs typeface="Arial"/>
              <a:sym typeface="Arial"/>
            </a:endParaRPr>
          </a:p>
          <a:p>
            <a:pPr marL="0" indent="0">
              <a:lnSpc>
                <a:spcPct val="90000"/>
              </a:lnSpc>
              <a:spcBef>
                <a:spcPts val="1067"/>
              </a:spcBef>
              <a:buSzPts val="2800"/>
              <a:buNone/>
            </a:pPr>
            <a:endParaRPr/>
          </a:p>
        </p:txBody>
      </p:sp>
      <p:pic>
        <p:nvPicPr>
          <p:cNvPr id="117" name="Google Shape;117;g3092e4d9df7_0_0" descr="A blue and white card with text&#10;&#10;Description automatically generated"/>
          <p:cNvPicPr preferRelativeResize="0"/>
          <p:nvPr/>
        </p:nvPicPr>
        <p:blipFill rotWithShape="1">
          <a:blip r:embed="rId3">
            <a:alphaModFix/>
          </a:blip>
          <a:srcRect t="22634" b="19959"/>
          <a:stretch/>
        </p:blipFill>
        <p:spPr>
          <a:xfrm>
            <a:off x="3340367" y="2928133"/>
            <a:ext cx="4895449" cy="2810200"/>
          </a:xfrm>
          <a:prstGeom prst="rect">
            <a:avLst/>
          </a:prstGeom>
          <a:noFill/>
          <a:ln>
            <a:noFill/>
          </a:ln>
        </p:spPr>
      </p:pic>
      <p:grpSp>
        <p:nvGrpSpPr>
          <p:cNvPr id="119" name="Google Shape;119;g3092e4d9df7_0_0"/>
          <p:cNvGrpSpPr/>
          <p:nvPr/>
        </p:nvGrpSpPr>
        <p:grpSpPr>
          <a:xfrm>
            <a:off x="-187568" y="-296467"/>
            <a:ext cx="12379648" cy="1626297"/>
            <a:chOff x="0" y="-47625"/>
            <a:chExt cx="4816592" cy="441600"/>
          </a:xfrm>
        </p:grpSpPr>
        <p:sp>
          <p:nvSpPr>
            <p:cNvPr id="120" name="Google Shape;120;g3092e4d9df7_0_0"/>
            <p:cNvSpPr/>
            <p:nvPr/>
          </p:nvSpPr>
          <p:spPr>
            <a:xfrm>
              <a:off x="0" y="0"/>
              <a:ext cx="4816592" cy="393857"/>
            </a:xfrm>
            <a:custGeom>
              <a:avLst/>
              <a:gdLst/>
              <a:ahLst/>
              <a:cxnLst/>
              <a:rect l="l" t="t" r="r" b="b"/>
              <a:pathLst>
                <a:path w="4816592" h="393857" extrusionOk="0">
                  <a:moveTo>
                    <a:pt x="0" y="0"/>
                  </a:moveTo>
                  <a:lnTo>
                    <a:pt x="4816592" y="0"/>
                  </a:lnTo>
                  <a:lnTo>
                    <a:pt x="4816592" y="393857"/>
                  </a:lnTo>
                  <a:lnTo>
                    <a:pt x="0" y="393857"/>
                  </a:lnTo>
                  <a:close/>
                </a:path>
              </a:pathLst>
            </a:custGeom>
            <a:solidFill>
              <a:srgbClr val="6FA8DC"/>
            </a:solidFill>
            <a:ln>
              <a:noFill/>
            </a:ln>
          </p:spPr>
          <p:txBody>
            <a:bodyPr spcFirstLastPara="1" wrap="square" lIns="60950" tIns="30467" rIns="60950" bIns="30467" anchor="t"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121" name="Google Shape;121;g3092e4d9df7_0_0"/>
            <p:cNvSpPr txBox="1"/>
            <p:nvPr/>
          </p:nvSpPr>
          <p:spPr>
            <a:xfrm>
              <a:off x="0" y="-47625"/>
              <a:ext cx="4816500" cy="441600"/>
            </a:xfrm>
            <a:prstGeom prst="rect">
              <a:avLst/>
            </a:prstGeom>
            <a:solidFill>
              <a:srgbClr val="6FA8DC"/>
            </a:solidFill>
            <a:ln>
              <a:noFill/>
            </a:ln>
          </p:spPr>
          <p:txBody>
            <a:bodyPr spcFirstLastPara="1" wrap="square" lIns="33867" tIns="33867" rIns="33867" bIns="33867" anchor="ctr" anchorCtr="0">
              <a:noAutofit/>
            </a:bodyPr>
            <a:lstStyle/>
            <a:p>
              <a:pPr algn="ctr">
                <a:lnSpc>
                  <a:spcPct val="137722"/>
                </a:lnSpc>
                <a:buClr>
                  <a:srgbClr val="000000"/>
                </a:buClr>
                <a:buSzPts val="1800"/>
              </a:pPr>
              <a:endParaRPr sz="1200">
                <a:solidFill>
                  <a:schemeClr val="dk1"/>
                </a:solidFill>
                <a:latin typeface="Calibri"/>
                <a:ea typeface="Calibri"/>
                <a:cs typeface="Calibri"/>
                <a:sym typeface="Calibri"/>
              </a:endParaRPr>
            </a:p>
          </p:txBody>
        </p:sp>
      </p:grpSp>
      <p:sp>
        <p:nvSpPr>
          <p:cNvPr id="122" name="Google Shape;122;g3092e4d9df7_0_0"/>
          <p:cNvSpPr txBox="1"/>
          <p:nvPr/>
        </p:nvSpPr>
        <p:spPr>
          <a:xfrm>
            <a:off x="559967" y="503750"/>
            <a:ext cx="6913000" cy="775597"/>
          </a:xfrm>
          <a:prstGeom prst="rect">
            <a:avLst/>
          </a:prstGeom>
          <a:noFill/>
          <a:ln>
            <a:noFill/>
          </a:ln>
        </p:spPr>
        <p:txBody>
          <a:bodyPr spcFirstLastPara="1" wrap="square" lIns="0" tIns="0" rIns="0" bIns="0" anchor="t" anchorCtr="0">
            <a:spAutoFit/>
          </a:bodyPr>
          <a:lstStyle/>
          <a:p>
            <a:pPr>
              <a:lnSpc>
                <a:spcPct val="105000"/>
              </a:lnSpc>
              <a:buClr>
                <a:srgbClr val="000000"/>
              </a:buClr>
              <a:buSzPts val="7200"/>
            </a:pPr>
            <a:r>
              <a:rPr lang="en-US" sz="4800" b="1" dirty="0">
                <a:solidFill>
                  <a:srgbClr val="FFFFFF"/>
                </a:solidFill>
                <a:latin typeface="Inter"/>
                <a:ea typeface="Inter"/>
                <a:cs typeface="Inter"/>
                <a:sym typeface="Inter"/>
              </a:rPr>
              <a:t>MISSION</a:t>
            </a:r>
            <a:endParaRPr sz="933" dirty="0">
              <a:solidFill>
                <a:srgbClr val="000000"/>
              </a:solidFill>
              <a:latin typeface="Arial"/>
              <a:ea typeface="Arial"/>
              <a:cs typeface="Arial"/>
              <a:sym typeface="Arial"/>
            </a:endParaRPr>
          </a:p>
        </p:txBody>
      </p:sp>
      <p:pic>
        <p:nvPicPr>
          <p:cNvPr id="123" name="Google Shape;123;g3092e4d9df7_0_0"/>
          <p:cNvPicPr preferRelativeResize="0"/>
          <p:nvPr/>
        </p:nvPicPr>
        <p:blipFill rotWithShape="1">
          <a:blip r:embed="rId4">
            <a:alphaModFix/>
          </a:blip>
          <a:srcRect/>
          <a:stretch/>
        </p:blipFill>
        <p:spPr>
          <a:xfrm>
            <a:off x="10566667" y="558084"/>
            <a:ext cx="1145817" cy="4869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36ac6e494af_0_20"/>
          <p:cNvSpPr txBox="1"/>
          <p:nvPr/>
        </p:nvSpPr>
        <p:spPr>
          <a:xfrm>
            <a:off x="559963" y="368496"/>
            <a:ext cx="4546000" cy="775597"/>
          </a:xfrm>
          <a:prstGeom prst="rect">
            <a:avLst/>
          </a:prstGeom>
          <a:noFill/>
          <a:ln>
            <a:noFill/>
          </a:ln>
        </p:spPr>
        <p:txBody>
          <a:bodyPr spcFirstLastPara="1" wrap="square" lIns="0" tIns="0" rIns="0" bIns="0" anchor="t" anchorCtr="0">
            <a:spAutoFit/>
          </a:bodyPr>
          <a:lstStyle/>
          <a:p>
            <a:pPr>
              <a:lnSpc>
                <a:spcPct val="104999"/>
              </a:lnSpc>
              <a:buClr>
                <a:srgbClr val="000000"/>
              </a:buClr>
              <a:buSzPts val="7200"/>
            </a:pPr>
            <a:r>
              <a:rPr lang="en-US" sz="4800" b="1">
                <a:solidFill>
                  <a:srgbClr val="6FA8DC"/>
                </a:solidFill>
                <a:latin typeface="Inter"/>
                <a:ea typeface="Inter"/>
                <a:cs typeface="Inter"/>
                <a:sym typeface="Inter"/>
              </a:rPr>
              <a:t>FUNDING</a:t>
            </a:r>
            <a:endParaRPr sz="933">
              <a:solidFill>
                <a:srgbClr val="6FA8DC"/>
              </a:solidFill>
              <a:latin typeface="Arial"/>
              <a:ea typeface="Arial"/>
              <a:cs typeface="Arial"/>
              <a:sym typeface="Arial"/>
            </a:endParaRPr>
          </a:p>
        </p:txBody>
      </p:sp>
      <p:sp>
        <p:nvSpPr>
          <p:cNvPr id="135" name="Google Shape;135;g36ac6e494af_0_20"/>
          <p:cNvSpPr txBox="1"/>
          <p:nvPr/>
        </p:nvSpPr>
        <p:spPr>
          <a:xfrm>
            <a:off x="559963" y="1012386"/>
            <a:ext cx="4546000" cy="344710"/>
          </a:xfrm>
          <a:prstGeom prst="rect">
            <a:avLst/>
          </a:prstGeom>
          <a:noFill/>
          <a:ln>
            <a:noFill/>
          </a:ln>
        </p:spPr>
        <p:txBody>
          <a:bodyPr spcFirstLastPara="1" wrap="square" lIns="0" tIns="0" rIns="0" bIns="0" anchor="t" anchorCtr="0">
            <a:spAutoFit/>
          </a:bodyPr>
          <a:lstStyle/>
          <a:p>
            <a:pPr>
              <a:lnSpc>
                <a:spcPct val="139958"/>
              </a:lnSpc>
              <a:buClr>
                <a:srgbClr val="000000"/>
              </a:buClr>
              <a:buSzPts val="2400"/>
            </a:pPr>
            <a:r>
              <a:rPr lang="en-US" sz="1600" b="1">
                <a:solidFill>
                  <a:srgbClr val="000000"/>
                </a:solidFill>
                <a:latin typeface="Open Sans"/>
                <a:ea typeface="Open Sans"/>
                <a:cs typeface="Open Sans"/>
                <a:sym typeface="Open Sans"/>
              </a:rPr>
              <a:t>i-GATE INNOVATION HUB</a:t>
            </a:r>
            <a:endParaRPr sz="933">
              <a:solidFill>
                <a:srgbClr val="000000"/>
              </a:solidFill>
              <a:latin typeface="Arial"/>
              <a:ea typeface="Arial"/>
              <a:cs typeface="Arial"/>
              <a:sym typeface="Arial"/>
            </a:endParaRPr>
          </a:p>
        </p:txBody>
      </p:sp>
      <p:grpSp>
        <p:nvGrpSpPr>
          <p:cNvPr id="136" name="Google Shape;136;g36ac6e494af_0_20"/>
          <p:cNvGrpSpPr/>
          <p:nvPr/>
        </p:nvGrpSpPr>
        <p:grpSpPr>
          <a:xfrm>
            <a:off x="5145538" y="-120554"/>
            <a:ext cx="7046695" cy="6978886"/>
            <a:chOff x="0" y="-47625"/>
            <a:chExt cx="2783788" cy="2757000"/>
          </a:xfrm>
        </p:grpSpPr>
        <p:sp>
          <p:nvSpPr>
            <p:cNvPr id="137" name="Google Shape;137;g36ac6e494af_0_20"/>
            <p:cNvSpPr/>
            <p:nvPr/>
          </p:nvSpPr>
          <p:spPr>
            <a:xfrm>
              <a:off x="0" y="0"/>
              <a:ext cx="2783788" cy="2709333"/>
            </a:xfrm>
            <a:custGeom>
              <a:avLst/>
              <a:gdLst/>
              <a:ahLst/>
              <a:cxnLst/>
              <a:rect l="l" t="t" r="r" b="b"/>
              <a:pathLst>
                <a:path w="2783788" h="2709333" extrusionOk="0">
                  <a:moveTo>
                    <a:pt x="0" y="0"/>
                  </a:moveTo>
                  <a:lnTo>
                    <a:pt x="2783788" y="0"/>
                  </a:lnTo>
                  <a:lnTo>
                    <a:pt x="2783788" y="2709333"/>
                  </a:lnTo>
                  <a:lnTo>
                    <a:pt x="0" y="2709333"/>
                  </a:lnTo>
                  <a:close/>
                </a:path>
              </a:pathLst>
            </a:custGeom>
            <a:solidFill>
              <a:srgbClr val="6FA8DC"/>
            </a:solidFill>
            <a:ln>
              <a:noFill/>
            </a:ln>
          </p:spPr>
          <p:txBody>
            <a:bodyPr/>
            <a:lstStyle/>
            <a:p>
              <a:endParaRPr lang="en-US" sz="1200"/>
            </a:p>
          </p:txBody>
        </p:sp>
        <p:sp>
          <p:nvSpPr>
            <p:cNvPr id="138" name="Google Shape;138;g36ac6e494af_0_20"/>
            <p:cNvSpPr txBox="1"/>
            <p:nvPr/>
          </p:nvSpPr>
          <p:spPr>
            <a:xfrm>
              <a:off x="0" y="-47625"/>
              <a:ext cx="2783700" cy="2757000"/>
            </a:xfrm>
            <a:prstGeom prst="rect">
              <a:avLst/>
            </a:prstGeom>
            <a:solidFill>
              <a:srgbClr val="6FA8DC"/>
            </a:solidFill>
            <a:ln>
              <a:noFill/>
            </a:ln>
          </p:spPr>
          <p:txBody>
            <a:bodyPr spcFirstLastPara="1" wrap="square" lIns="33883" tIns="33883" rIns="33883" bIns="33883" anchor="ctr" anchorCtr="0">
              <a:noAutofit/>
            </a:bodyPr>
            <a:lstStyle/>
            <a:p>
              <a:pPr algn="ctr">
                <a:lnSpc>
                  <a:spcPct val="137722"/>
                </a:lnSpc>
                <a:buClr>
                  <a:srgbClr val="000000"/>
                </a:buClr>
                <a:buSzPts val="1800"/>
              </a:pPr>
              <a:endParaRPr sz="1200">
                <a:solidFill>
                  <a:schemeClr val="dk1"/>
                </a:solidFill>
                <a:latin typeface="Calibri"/>
                <a:ea typeface="Calibri"/>
                <a:cs typeface="Calibri"/>
                <a:sym typeface="Calibri"/>
              </a:endParaRPr>
            </a:p>
          </p:txBody>
        </p:sp>
      </p:grpSp>
      <p:sp>
        <p:nvSpPr>
          <p:cNvPr id="139" name="Google Shape;139;g36ac6e494af_0_20"/>
          <p:cNvSpPr txBox="1"/>
          <p:nvPr/>
        </p:nvSpPr>
        <p:spPr>
          <a:xfrm>
            <a:off x="1048188" y="6176798"/>
            <a:ext cx="2127600" cy="201017"/>
          </a:xfrm>
          <a:prstGeom prst="rect">
            <a:avLst/>
          </a:prstGeom>
          <a:noFill/>
          <a:ln>
            <a:noFill/>
          </a:ln>
        </p:spPr>
        <p:txBody>
          <a:bodyPr spcFirstLastPara="1" wrap="square" lIns="0" tIns="0" rIns="0" bIns="0" anchor="t" anchorCtr="0">
            <a:spAutoFit/>
          </a:bodyPr>
          <a:lstStyle/>
          <a:p>
            <a:pPr>
              <a:lnSpc>
                <a:spcPct val="140016"/>
              </a:lnSpc>
              <a:buClr>
                <a:srgbClr val="000000"/>
              </a:buClr>
              <a:buSzPts val="1400"/>
            </a:pPr>
            <a:endParaRPr sz="933">
              <a:solidFill>
                <a:srgbClr val="000000"/>
              </a:solidFill>
              <a:latin typeface="Arial"/>
              <a:ea typeface="Arial"/>
              <a:cs typeface="Arial"/>
              <a:sym typeface="Arial"/>
            </a:endParaRPr>
          </a:p>
        </p:txBody>
      </p:sp>
      <p:cxnSp>
        <p:nvCxnSpPr>
          <p:cNvPr id="140" name="Google Shape;140;g36ac6e494af_0_20"/>
          <p:cNvCxnSpPr/>
          <p:nvPr/>
        </p:nvCxnSpPr>
        <p:spPr>
          <a:xfrm>
            <a:off x="559963" y="1549339"/>
            <a:ext cx="1238800" cy="0"/>
          </a:xfrm>
          <a:prstGeom prst="straightConnector1">
            <a:avLst/>
          </a:prstGeom>
          <a:noFill/>
          <a:ln w="76200" cap="flat" cmpd="sng">
            <a:solidFill>
              <a:srgbClr val="EAE4D2"/>
            </a:solidFill>
            <a:prstDash val="solid"/>
            <a:round/>
            <a:headEnd type="none" w="sm" len="sm"/>
            <a:tailEnd type="none" w="sm" len="sm"/>
          </a:ln>
        </p:spPr>
      </p:cxnSp>
      <p:sp>
        <p:nvSpPr>
          <p:cNvPr id="141" name="Google Shape;141;g36ac6e494af_0_20"/>
          <p:cNvSpPr txBox="1"/>
          <p:nvPr/>
        </p:nvSpPr>
        <p:spPr>
          <a:xfrm>
            <a:off x="6174567" y="1760273"/>
            <a:ext cx="5538400" cy="3650200"/>
          </a:xfrm>
          <a:prstGeom prst="rect">
            <a:avLst/>
          </a:prstGeom>
          <a:noFill/>
          <a:ln>
            <a:noFill/>
          </a:ln>
        </p:spPr>
        <p:txBody>
          <a:bodyPr spcFirstLastPara="1" wrap="square" lIns="0" tIns="0" rIns="0" bIns="0" anchor="t" anchorCtr="0">
            <a:noAutofit/>
          </a:bodyPr>
          <a:lstStyle/>
          <a:p>
            <a:pPr>
              <a:lnSpc>
                <a:spcPct val="140014"/>
              </a:lnSpc>
              <a:buClr>
                <a:srgbClr val="000000"/>
              </a:buClr>
              <a:buSzPts val="2700"/>
            </a:pPr>
            <a:endParaRPr sz="3200">
              <a:solidFill>
                <a:srgbClr val="000000"/>
              </a:solidFill>
              <a:latin typeface="Arial"/>
              <a:ea typeface="Arial"/>
              <a:cs typeface="Arial"/>
              <a:sym typeface="Arial"/>
            </a:endParaRPr>
          </a:p>
          <a:p>
            <a:pPr>
              <a:lnSpc>
                <a:spcPct val="140014"/>
              </a:lnSpc>
              <a:buClr>
                <a:srgbClr val="000000"/>
              </a:buClr>
              <a:buSzPts val="2700"/>
            </a:pPr>
            <a:r>
              <a:rPr lang="en-US" sz="3200" b="1">
                <a:solidFill>
                  <a:srgbClr val="FFFFFF"/>
                </a:solidFill>
                <a:latin typeface="Inter"/>
                <a:ea typeface="Inter"/>
                <a:cs typeface="Inter"/>
                <a:sym typeface="Inter"/>
              </a:rPr>
              <a:t>We are primarily funded by founding members representing Tri-Valley cities, counties, and national laboratories at the $430K level. </a:t>
            </a:r>
            <a:endParaRPr sz="3200">
              <a:solidFill>
                <a:srgbClr val="000000"/>
              </a:solidFill>
              <a:latin typeface="Arial"/>
              <a:ea typeface="Arial"/>
              <a:cs typeface="Arial"/>
              <a:sym typeface="Arial"/>
            </a:endParaRPr>
          </a:p>
        </p:txBody>
      </p:sp>
      <p:pic>
        <p:nvPicPr>
          <p:cNvPr id="142" name="Google Shape;142;g36ac6e494af_0_20" descr="About Us" title="sandia-national-labs-400px"/>
          <p:cNvPicPr preferRelativeResize="0"/>
          <p:nvPr/>
        </p:nvPicPr>
        <p:blipFill rotWithShape="1">
          <a:blip r:embed="rId3">
            <a:alphaModFix/>
          </a:blip>
          <a:srcRect/>
          <a:stretch/>
        </p:blipFill>
        <p:spPr>
          <a:xfrm>
            <a:off x="2558397" y="5911975"/>
            <a:ext cx="1641728" cy="738800"/>
          </a:xfrm>
          <a:prstGeom prst="rect">
            <a:avLst/>
          </a:prstGeom>
          <a:noFill/>
          <a:ln>
            <a:noFill/>
          </a:ln>
        </p:spPr>
      </p:pic>
      <p:pic>
        <p:nvPicPr>
          <p:cNvPr id="143" name="Google Shape;143;g36ac6e494af_0_20" descr="About Us" title="livermore-logo-400px"/>
          <p:cNvPicPr preferRelativeResize="0"/>
          <p:nvPr/>
        </p:nvPicPr>
        <p:blipFill rotWithShape="1">
          <a:blip r:embed="rId4">
            <a:alphaModFix/>
          </a:blip>
          <a:srcRect/>
          <a:stretch/>
        </p:blipFill>
        <p:spPr>
          <a:xfrm>
            <a:off x="559974" y="1777976"/>
            <a:ext cx="3820625" cy="1719350"/>
          </a:xfrm>
          <a:prstGeom prst="rect">
            <a:avLst/>
          </a:prstGeom>
          <a:noFill/>
          <a:ln>
            <a:noFill/>
          </a:ln>
        </p:spPr>
      </p:pic>
      <p:pic>
        <p:nvPicPr>
          <p:cNvPr id="144" name="Google Shape;144;g36ac6e494af_0_20" descr="About Us" title="llnl-logo-400px"/>
          <p:cNvPicPr preferRelativeResize="0"/>
          <p:nvPr/>
        </p:nvPicPr>
        <p:blipFill rotWithShape="1">
          <a:blip r:embed="rId5">
            <a:alphaModFix/>
          </a:blip>
          <a:srcRect/>
          <a:stretch/>
        </p:blipFill>
        <p:spPr>
          <a:xfrm>
            <a:off x="489699" y="5920626"/>
            <a:ext cx="1884525" cy="848025"/>
          </a:xfrm>
          <a:prstGeom prst="rect">
            <a:avLst/>
          </a:prstGeom>
          <a:noFill/>
          <a:ln>
            <a:noFill/>
          </a:ln>
        </p:spPr>
      </p:pic>
      <p:pic>
        <p:nvPicPr>
          <p:cNvPr id="145" name="Google Shape;145;g36ac6e494af_0_20" descr="About Us" title="danville-logo-400px"/>
          <p:cNvPicPr preferRelativeResize="0"/>
          <p:nvPr/>
        </p:nvPicPr>
        <p:blipFill rotWithShape="1">
          <a:blip r:embed="rId6">
            <a:alphaModFix/>
          </a:blip>
          <a:srcRect/>
          <a:stretch/>
        </p:blipFill>
        <p:spPr>
          <a:xfrm>
            <a:off x="1649399" y="4339564"/>
            <a:ext cx="1641778" cy="738800"/>
          </a:xfrm>
          <a:prstGeom prst="rect">
            <a:avLst/>
          </a:prstGeom>
          <a:noFill/>
          <a:ln>
            <a:noFill/>
          </a:ln>
        </p:spPr>
      </p:pic>
      <p:pic>
        <p:nvPicPr>
          <p:cNvPr id="146" name="Google Shape;146;g36ac6e494af_0_20"/>
          <p:cNvPicPr preferRelativeResize="0"/>
          <p:nvPr/>
        </p:nvPicPr>
        <p:blipFill rotWithShape="1">
          <a:blip r:embed="rId7">
            <a:alphaModFix/>
          </a:blip>
          <a:srcRect/>
          <a:stretch/>
        </p:blipFill>
        <p:spPr>
          <a:xfrm>
            <a:off x="489700" y="5161350"/>
            <a:ext cx="3710425" cy="540550"/>
          </a:xfrm>
          <a:prstGeom prst="rect">
            <a:avLst/>
          </a:prstGeom>
          <a:noFill/>
          <a:ln>
            <a:noFill/>
          </a:ln>
        </p:spPr>
      </p:pic>
      <p:pic>
        <p:nvPicPr>
          <p:cNvPr id="147" name="Google Shape;147;g36ac6e494af_0_20" descr="About Us" title="dublin-logo-400px"/>
          <p:cNvPicPr preferRelativeResize="0"/>
          <p:nvPr/>
        </p:nvPicPr>
        <p:blipFill rotWithShape="1">
          <a:blip r:embed="rId8">
            <a:alphaModFix/>
          </a:blip>
          <a:srcRect/>
          <a:stretch/>
        </p:blipFill>
        <p:spPr>
          <a:xfrm>
            <a:off x="2630646" y="3293728"/>
            <a:ext cx="1884533" cy="848022"/>
          </a:xfrm>
          <a:prstGeom prst="rect">
            <a:avLst/>
          </a:prstGeom>
          <a:noFill/>
          <a:ln>
            <a:noFill/>
          </a:ln>
        </p:spPr>
      </p:pic>
      <p:pic>
        <p:nvPicPr>
          <p:cNvPr id="148" name="Google Shape;148;g36ac6e494af_0_20" descr="About Us" title="pleasanton-logo-400px"/>
          <p:cNvPicPr preferRelativeResize="0"/>
          <p:nvPr/>
        </p:nvPicPr>
        <p:blipFill rotWithShape="1">
          <a:blip r:embed="rId9">
            <a:alphaModFix/>
          </a:blip>
          <a:srcRect/>
          <a:stretch/>
        </p:blipFill>
        <p:spPr>
          <a:xfrm>
            <a:off x="559968" y="3277888"/>
            <a:ext cx="1884533" cy="848046"/>
          </a:xfrm>
          <a:prstGeom prst="rect">
            <a:avLst/>
          </a:prstGeom>
          <a:noFill/>
          <a:ln>
            <a:noFill/>
          </a:ln>
        </p:spPr>
      </p:pic>
      <p:pic>
        <p:nvPicPr>
          <p:cNvPr id="149" name="Google Shape;149;g36ac6e494af_0_20"/>
          <p:cNvPicPr preferRelativeResize="0"/>
          <p:nvPr/>
        </p:nvPicPr>
        <p:blipFill rotWithShape="1">
          <a:blip r:embed="rId10">
            <a:alphaModFix/>
          </a:blip>
          <a:srcRect/>
          <a:stretch/>
        </p:blipFill>
        <p:spPr>
          <a:xfrm>
            <a:off x="10548084" y="5784117"/>
            <a:ext cx="1145817" cy="4869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08" name="Google Shape;208;g375c68e252e_0_101"/>
          <p:cNvGrpSpPr/>
          <p:nvPr/>
        </p:nvGrpSpPr>
        <p:grpSpPr>
          <a:xfrm>
            <a:off x="1" y="-120554"/>
            <a:ext cx="4205795" cy="6978886"/>
            <a:chOff x="0" y="-47625"/>
            <a:chExt cx="1661494" cy="2757000"/>
          </a:xfrm>
        </p:grpSpPr>
        <p:sp>
          <p:nvSpPr>
            <p:cNvPr id="209" name="Google Shape;209;g375c68e252e_0_101"/>
            <p:cNvSpPr/>
            <p:nvPr/>
          </p:nvSpPr>
          <p:spPr>
            <a:xfrm>
              <a:off x="0" y="0"/>
              <a:ext cx="1661494" cy="2709333"/>
            </a:xfrm>
            <a:custGeom>
              <a:avLst/>
              <a:gdLst/>
              <a:ahLst/>
              <a:cxnLst/>
              <a:rect l="l" t="t" r="r" b="b"/>
              <a:pathLst>
                <a:path w="1661494" h="2709333" extrusionOk="0">
                  <a:moveTo>
                    <a:pt x="0" y="0"/>
                  </a:moveTo>
                  <a:lnTo>
                    <a:pt x="1661494" y="0"/>
                  </a:lnTo>
                  <a:lnTo>
                    <a:pt x="1661494" y="2709333"/>
                  </a:lnTo>
                  <a:lnTo>
                    <a:pt x="0" y="2709333"/>
                  </a:lnTo>
                  <a:close/>
                </a:path>
              </a:pathLst>
            </a:custGeom>
            <a:solidFill>
              <a:srgbClr val="6FA8DC"/>
            </a:solidFill>
            <a:ln>
              <a:noFill/>
            </a:ln>
          </p:spPr>
          <p:txBody>
            <a:bodyPr/>
            <a:lstStyle/>
            <a:p>
              <a:endParaRPr lang="en-US" sz="1200"/>
            </a:p>
          </p:txBody>
        </p:sp>
        <p:sp>
          <p:nvSpPr>
            <p:cNvPr id="210" name="Google Shape;210;g375c68e252e_0_101"/>
            <p:cNvSpPr txBox="1"/>
            <p:nvPr/>
          </p:nvSpPr>
          <p:spPr>
            <a:xfrm>
              <a:off x="0" y="-47625"/>
              <a:ext cx="1661400" cy="2757000"/>
            </a:xfrm>
            <a:prstGeom prst="rect">
              <a:avLst/>
            </a:prstGeom>
            <a:solidFill>
              <a:srgbClr val="6FA8DC"/>
            </a:solidFill>
            <a:ln>
              <a:noFill/>
            </a:ln>
          </p:spPr>
          <p:txBody>
            <a:bodyPr spcFirstLastPara="1" wrap="square" lIns="33883" tIns="33883" rIns="33883" bIns="33883" anchor="ctr" anchorCtr="0">
              <a:noAutofit/>
            </a:bodyPr>
            <a:lstStyle/>
            <a:p>
              <a:pPr algn="ctr">
                <a:lnSpc>
                  <a:spcPct val="137722"/>
                </a:lnSpc>
                <a:buClr>
                  <a:srgbClr val="000000"/>
                </a:buClr>
                <a:buSzPts val="1800"/>
              </a:pPr>
              <a:endParaRPr sz="1200">
                <a:solidFill>
                  <a:schemeClr val="dk1"/>
                </a:solidFill>
                <a:latin typeface="Calibri"/>
                <a:ea typeface="Calibri"/>
                <a:cs typeface="Calibri"/>
                <a:sym typeface="Calibri"/>
              </a:endParaRPr>
            </a:p>
          </p:txBody>
        </p:sp>
      </p:grpSp>
      <p:sp>
        <p:nvSpPr>
          <p:cNvPr id="211" name="Google Shape;211;g375c68e252e_0_101"/>
          <p:cNvSpPr/>
          <p:nvPr/>
        </p:nvSpPr>
        <p:spPr>
          <a:xfrm>
            <a:off x="9502500" y="-37275"/>
            <a:ext cx="2946000" cy="6858000"/>
          </a:xfrm>
          <a:prstGeom prst="rect">
            <a:avLst/>
          </a:prstGeom>
          <a:solidFill>
            <a:schemeClr val="lt1"/>
          </a:solidFill>
          <a:ln>
            <a:noFill/>
          </a:ln>
        </p:spPr>
        <p:txBody>
          <a:bodyPr spcFirstLastPara="1" wrap="square" lIns="91433" tIns="91433" rIns="91433" bIns="91433" anchor="ctr" anchorCtr="0">
            <a:noAutofit/>
          </a:bodyPr>
          <a:lstStyle/>
          <a:p>
            <a:pPr>
              <a:buClr>
                <a:srgbClr val="000000"/>
              </a:buClr>
              <a:buSzPts val="2100"/>
            </a:pPr>
            <a:endParaRPr sz="1400">
              <a:solidFill>
                <a:srgbClr val="000000"/>
              </a:solidFill>
              <a:latin typeface="Arial"/>
              <a:ea typeface="Arial"/>
              <a:cs typeface="Arial"/>
              <a:sym typeface="Arial"/>
            </a:endParaRPr>
          </a:p>
        </p:txBody>
      </p:sp>
      <p:sp>
        <p:nvSpPr>
          <p:cNvPr id="212" name="Google Shape;212;g375c68e252e_0_101"/>
          <p:cNvSpPr txBox="1">
            <a:spLocks noGrp="1"/>
          </p:cNvSpPr>
          <p:nvPr>
            <p:ph type="title"/>
          </p:nvPr>
        </p:nvSpPr>
        <p:spPr>
          <a:xfrm>
            <a:off x="9" y="7333"/>
            <a:ext cx="10515600" cy="1325800"/>
          </a:xfrm>
          <a:prstGeom prst="rect">
            <a:avLst/>
          </a:prstGeom>
          <a:noFill/>
          <a:ln>
            <a:noFill/>
          </a:ln>
        </p:spPr>
        <p:txBody>
          <a:bodyPr spcFirstLastPara="1" vert="horz" wrap="square" lIns="91433" tIns="45700" rIns="91433" bIns="45700" rtlCol="0" anchor="ctr" anchorCtr="0">
            <a:normAutofit/>
          </a:bodyPr>
          <a:lstStyle/>
          <a:p>
            <a:pPr algn="l">
              <a:lnSpc>
                <a:spcPct val="90000"/>
              </a:lnSpc>
              <a:buSzPts val="2700"/>
            </a:pPr>
            <a:r>
              <a:rPr lang="en-US" sz="4800">
                <a:solidFill>
                  <a:schemeClr val="lt1"/>
                </a:solidFill>
                <a:latin typeface="Inter"/>
                <a:ea typeface="Inter"/>
                <a:cs typeface="Inter"/>
                <a:sym typeface="Inter"/>
              </a:rPr>
              <a:t>STV IMPACT</a:t>
            </a:r>
            <a:r>
              <a:rPr lang="en-US">
                <a:solidFill>
                  <a:schemeClr val="lt1"/>
                </a:solidFill>
                <a:latin typeface="Alfa Slab One"/>
                <a:ea typeface="Alfa Slab One"/>
                <a:cs typeface="Alfa Slab One"/>
                <a:sym typeface="Alfa Slab One"/>
              </a:rPr>
              <a:t> </a:t>
            </a:r>
            <a:endParaRPr>
              <a:solidFill>
                <a:schemeClr val="lt1"/>
              </a:solidFill>
              <a:latin typeface="Alfa Slab One"/>
              <a:ea typeface="Alfa Slab One"/>
              <a:cs typeface="Alfa Slab One"/>
              <a:sym typeface="Alfa Slab One"/>
            </a:endParaRPr>
          </a:p>
        </p:txBody>
      </p:sp>
      <p:sp>
        <p:nvSpPr>
          <p:cNvPr id="213" name="Google Shape;213;g375c68e252e_0_101"/>
          <p:cNvSpPr txBox="1"/>
          <p:nvPr/>
        </p:nvSpPr>
        <p:spPr>
          <a:xfrm>
            <a:off x="9388100" y="4509550"/>
            <a:ext cx="1371600" cy="457200"/>
          </a:xfrm>
          <a:prstGeom prst="rect">
            <a:avLst/>
          </a:prstGeom>
          <a:noFill/>
          <a:ln>
            <a:noFill/>
          </a:ln>
        </p:spPr>
        <p:txBody>
          <a:bodyPr spcFirstLastPara="1" wrap="square" lIns="91433" tIns="91433" rIns="91433" bIns="91433" anchor="t" anchorCtr="0">
            <a:noAutofit/>
          </a:bodyPr>
          <a:lstStyle/>
          <a:p>
            <a:pPr>
              <a:buClr>
                <a:srgbClr val="000000"/>
              </a:buClr>
              <a:buSzPts val="2100"/>
            </a:pPr>
            <a:endParaRPr sz="1400">
              <a:solidFill>
                <a:srgbClr val="000000"/>
              </a:solidFill>
              <a:latin typeface="Calibri"/>
              <a:ea typeface="Calibri"/>
              <a:cs typeface="Calibri"/>
              <a:sym typeface="Calibri"/>
            </a:endParaRPr>
          </a:p>
        </p:txBody>
      </p:sp>
      <p:sp>
        <p:nvSpPr>
          <p:cNvPr id="214" name="Google Shape;214;g375c68e252e_0_101"/>
          <p:cNvSpPr txBox="1"/>
          <p:nvPr/>
        </p:nvSpPr>
        <p:spPr>
          <a:xfrm>
            <a:off x="2350275" y="5284926"/>
            <a:ext cx="6486400" cy="400095"/>
          </a:xfrm>
          <a:prstGeom prst="rect">
            <a:avLst/>
          </a:prstGeom>
          <a:noFill/>
          <a:ln>
            <a:noFill/>
          </a:ln>
        </p:spPr>
        <p:txBody>
          <a:bodyPr spcFirstLastPara="1" wrap="square" lIns="91433" tIns="91433" rIns="91433" bIns="91433" anchor="t" anchorCtr="0">
            <a:spAutoFit/>
          </a:bodyPr>
          <a:lstStyle/>
          <a:p>
            <a:pPr>
              <a:buClr>
                <a:srgbClr val="000000"/>
              </a:buClr>
              <a:buSzPts val="2100"/>
            </a:pPr>
            <a:r>
              <a:rPr lang="en-US" sz="1400">
                <a:solidFill>
                  <a:schemeClr val="lt1"/>
                </a:solidFill>
                <a:latin typeface="Calibri"/>
                <a:ea typeface="Calibri"/>
                <a:cs typeface="Calibri"/>
                <a:sym typeface="Calibri"/>
              </a:rPr>
              <a:t>April 25|11 am - 12 pm</a:t>
            </a:r>
            <a:endParaRPr sz="1400">
              <a:solidFill>
                <a:schemeClr val="lt1"/>
              </a:solidFill>
              <a:latin typeface="Calibri"/>
              <a:ea typeface="Calibri"/>
              <a:cs typeface="Calibri"/>
              <a:sym typeface="Calibri"/>
            </a:endParaRPr>
          </a:p>
        </p:txBody>
      </p:sp>
      <p:pic>
        <p:nvPicPr>
          <p:cNvPr id="215" name="Google Shape;215;g375c68e252e_0_101" descr="Statup-Tri-Valley-Logo-1000px.png"/>
          <p:cNvPicPr preferRelativeResize="0"/>
          <p:nvPr/>
        </p:nvPicPr>
        <p:blipFill rotWithShape="1">
          <a:blip r:embed="rId3">
            <a:alphaModFix/>
          </a:blip>
          <a:srcRect/>
          <a:stretch/>
        </p:blipFill>
        <p:spPr>
          <a:xfrm>
            <a:off x="7832768" y="428468"/>
            <a:ext cx="1898935" cy="486967"/>
          </a:xfrm>
          <a:prstGeom prst="rect">
            <a:avLst/>
          </a:prstGeom>
          <a:noFill/>
          <a:ln>
            <a:noFill/>
          </a:ln>
        </p:spPr>
      </p:pic>
      <p:sp>
        <p:nvSpPr>
          <p:cNvPr id="216" name="Google Shape;216;g375c68e252e_0_101"/>
          <p:cNvSpPr txBox="1"/>
          <p:nvPr/>
        </p:nvSpPr>
        <p:spPr>
          <a:xfrm>
            <a:off x="7024408" y="1201301"/>
            <a:ext cx="5484400" cy="4421261"/>
          </a:xfrm>
          <a:prstGeom prst="rect">
            <a:avLst/>
          </a:prstGeom>
          <a:noFill/>
          <a:ln>
            <a:noFill/>
          </a:ln>
        </p:spPr>
        <p:txBody>
          <a:bodyPr spcFirstLastPara="1" wrap="square" lIns="91433" tIns="91433" rIns="91433" bIns="91433" anchor="t" anchorCtr="0">
            <a:spAutoFit/>
          </a:bodyPr>
          <a:lstStyle/>
          <a:p>
            <a:pPr>
              <a:buClr>
                <a:srgbClr val="000000"/>
              </a:buClr>
              <a:buSzPts val="4100"/>
            </a:pPr>
            <a:r>
              <a:rPr lang="en-US" sz="2733" b="1">
                <a:solidFill>
                  <a:schemeClr val="dk1"/>
                </a:solidFill>
                <a:latin typeface="Calibri"/>
                <a:ea typeface="Calibri"/>
                <a:cs typeface="Calibri"/>
                <a:sym typeface="Calibri"/>
              </a:rPr>
              <a:t>FY25 EVENTS</a:t>
            </a:r>
            <a:endParaRPr sz="2733" b="1">
              <a:solidFill>
                <a:schemeClr val="dk1"/>
              </a:solidFill>
              <a:latin typeface="Calibri"/>
              <a:ea typeface="Calibri"/>
              <a:cs typeface="Calibri"/>
              <a:sym typeface="Calibri"/>
            </a:endParaRPr>
          </a:p>
          <a:p>
            <a:pPr>
              <a:buClr>
                <a:srgbClr val="000000"/>
              </a:buClr>
              <a:buSzPts val="4100"/>
            </a:pPr>
            <a:r>
              <a:rPr lang="en-US" sz="2733" b="1">
                <a:solidFill>
                  <a:schemeClr val="dk1"/>
                </a:solidFill>
                <a:latin typeface="Calibri"/>
                <a:ea typeface="Calibri"/>
                <a:cs typeface="Calibri"/>
                <a:sym typeface="Calibri"/>
              </a:rPr>
              <a:t>799 Attendees, 122% YOY  </a:t>
            </a:r>
            <a:endParaRPr sz="2733" b="1">
              <a:solidFill>
                <a:schemeClr val="dk1"/>
              </a:solidFill>
              <a:latin typeface="Calibri"/>
              <a:ea typeface="Calibri"/>
              <a:cs typeface="Calibri"/>
              <a:sym typeface="Calibri"/>
            </a:endParaRPr>
          </a:p>
          <a:p>
            <a:pPr>
              <a:buClr>
                <a:srgbClr val="000000"/>
              </a:buClr>
              <a:buSzPts val="4100"/>
            </a:pPr>
            <a:r>
              <a:rPr lang="en-US" sz="2733" b="1">
                <a:solidFill>
                  <a:schemeClr val="dk1"/>
                </a:solidFill>
                <a:latin typeface="Calibri"/>
                <a:ea typeface="Calibri"/>
                <a:cs typeface="Calibri"/>
                <a:sym typeface="Calibri"/>
              </a:rPr>
              <a:t>Attracted 105 Founders, 123% YOY</a:t>
            </a:r>
            <a:endParaRPr sz="2733" b="1">
              <a:solidFill>
                <a:schemeClr val="dk1"/>
              </a:solidFill>
              <a:latin typeface="Calibri"/>
              <a:ea typeface="Calibri"/>
              <a:cs typeface="Calibri"/>
              <a:sym typeface="Calibri"/>
            </a:endParaRPr>
          </a:p>
          <a:p>
            <a:pPr>
              <a:buClr>
                <a:srgbClr val="000000"/>
              </a:buClr>
              <a:buSzPts val="4100"/>
            </a:pPr>
            <a:r>
              <a:rPr lang="en-US" sz="2733" b="1">
                <a:solidFill>
                  <a:schemeClr val="dk1"/>
                </a:solidFill>
                <a:latin typeface="Calibri"/>
                <a:ea typeface="Calibri"/>
                <a:cs typeface="Calibri"/>
                <a:sym typeface="Calibri"/>
              </a:rPr>
              <a:t>45 investors, 275%  </a:t>
            </a:r>
            <a:r>
              <a:rPr lang="en-US" sz="2000" b="1">
                <a:solidFill>
                  <a:schemeClr val="dk1"/>
                </a:solidFill>
                <a:latin typeface="Noto Sans Symbols"/>
                <a:ea typeface="Noto Sans Symbols"/>
                <a:cs typeface="Noto Sans Symbols"/>
                <a:sym typeface="Noto Sans Symbols"/>
              </a:rPr>
              <a:t>⇧</a:t>
            </a:r>
            <a:r>
              <a:rPr lang="en-US" sz="2733" b="1">
                <a:solidFill>
                  <a:schemeClr val="dk1"/>
                </a:solidFill>
                <a:latin typeface="Calibri"/>
                <a:ea typeface="Calibri"/>
                <a:cs typeface="Calibri"/>
                <a:sym typeface="Calibri"/>
              </a:rPr>
              <a:t>YOY</a:t>
            </a:r>
            <a:endParaRPr sz="2733" b="1">
              <a:solidFill>
                <a:schemeClr val="dk1"/>
              </a:solidFill>
              <a:latin typeface="Calibri"/>
              <a:ea typeface="Calibri"/>
              <a:cs typeface="Calibri"/>
              <a:sym typeface="Calibri"/>
            </a:endParaRPr>
          </a:p>
          <a:p>
            <a:pPr>
              <a:buClr>
                <a:srgbClr val="000000"/>
              </a:buClr>
              <a:buSzPts val="4100"/>
            </a:pPr>
            <a:endParaRPr sz="2733" b="1">
              <a:solidFill>
                <a:schemeClr val="dk1"/>
              </a:solidFill>
              <a:latin typeface="Calibri"/>
              <a:ea typeface="Calibri"/>
              <a:cs typeface="Calibri"/>
              <a:sym typeface="Calibri"/>
            </a:endParaRPr>
          </a:p>
          <a:p>
            <a:pPr>
              <a:buClr>
                <a:srgbClr val="000000"/>
              </a:buClr>
              <a:buSzPts val="4100"/>
            </a:pPr>
            <a:endParaRPr sz="2733" b="1">
              <a:solidFill>
                <a:schemeClr val="dk1"/>
              </a:solidFill>
              <a:latin typeface="Calibri"/>
              <a:ea typeface="Calibri"/>
              <a:cs typeface="Calibri"/>
              <a:sym typeface="Calibri"/>
            </a:endParaRPr>
          </a:p>
          <a:p>
            <a:pPr>
              <a:buClr>
                <a:srgbClr val="000000"/>
              </a:buClr>
              <a:buSzPts val="4100"/>
            </a:pPr>
            <a:r>
              <a:rPr lang="en-US" sz="2733">
                <a:solidFill>
                  <a:schemeClr val="dk1"/>
                </a:solidFill>
                <a:latin typeface="Calibri"/>
                <a:ea typeface="Calibri"/>
                <a:cs typeface="Calibri"/>
                <a:sym typeface="Calibri"/>
              </a:rPr>
              <a:t> </a:t>
            </a:r>
            <a:endParaRPr sz="2733">
              <a:solidFill>
                <a:schemeClr val="dk1"/>
              </a:solidFill>
              <a:latin typeface="Calibri"/>
              <a:ea typeface="Calibri"/>
              <a:cs typeface="Calibri"/>
              <a:sym typeface="Calibri"/>
            </a:endParaRPr>
          </a:p>
          <a:p>
            <a:pPr>
              <a:buClr>
                <a:schemeClr val="dk1"/>
              </a:buClr>
              <a:buSzPts val="1700"/>
            </a:pPr>
            <a:endParaRPr sz="2800">
              <a:solidFill>
                <a:schemeClr val="dk1"/>
              </a:solidFill>
              <a:latin typeface="Calibri"/>
              <a:ea typeface="Calibri"/>
              <a:cs typeface="Calibri"/>
              <a:sym typeface="Calibri"/>
            </a:endParaRPr>
          </a:p>
          <a:p>
            <a:pPr>
              <a:buClr>
                <a:srgbClr val="000000"/>
              </a:buClr>
              <a:buSzPts val="4200"/>
            </a:pPr>
            <a:endParaRPr sz="2800">
              <a:solidFill>
                <a:schemeClr val="dk1"/>
              </a:solidFill>
              <a:latin typeface="Calibri"/>
              <a:ea typeface="Calibri"/>
              <a:cs typeface="Calibri"/>
              <a:sym typeface="Calibri"/>
            </a:endParaRPr>
          </a:p>
          <a:p>
            <a:pPr>
              <a:buClr>
                <a:srgbClr val="000000"/>
              </a:buClr>
              <a:buSzPts val="4200"/>
            </a:pPr>
            <a:endParaRPr sz="2800">
              <a:solidFill>
                <a:schemeClr val="dk1"/>
              </a:solidFill>
              <a:latin typeface="Calibri"/>
              <a:ea typeface="Calibri"/>
              <a:cs typeface="Calibri"/>
              <a:sym typeface="Calibri"/>
            </a:endParaRPr>
          </a:p>
        </p:txBody>
      </p:sp>
      <p:pic>
        <p:nvPicPr>
          <p:cNvPr id="217" name="Google Shape;217;g375c68e252e_0_101" title="TVLSS2024 ad 430to730 (3).png"/>
          <p:cNvPicPr preferRelativeResize="0"/>
          <p:nvPr/>
        </p:nvPicPr>
        <p:blipFill rotWithShape="1">
          <a:blip r:embed="rId4">
            <a:alphaModFix/>
          </a:blip>
          <a:srcRect/>
          <a:stretch/>
        </p:blipFill>
        <p:spPr>
          <a:xfrm>
            <a:off x="321734" y="1325700"/>
            <a:ext cx="3414421" cy="1920600"/>
          </a:xfrm>
          <a:prstGeom prst="rect">
            <a:avLst/>
          </a:prstGeom>
          <a:noFill/>
          <a:ln w="14300" cap="flat" cmpd="sng">
            <a:solidFill>
              <a:schemeClr val="dk2"/>
            </a:solidFill>
            <a:prstDash val="solid"/>
            <a:round/>
            <a:headEnd type="none" w="sm" len="sm"/>
            <a:tailEnd type="none" w="sm" len="sm"/>
          </a:ln>
        </p:spPr>
      </p:pic>
      <p:pic>
        <p:nvPicPr>
          <p:cNvPr id="218" name="Google Shape;218;g375c68e252e_0_101" title="PanelDiscussion_2024AISummit[742].jpeg"/>
          <p:cNvPicPr preferRelativeResize="0"/>
          <p:nvPr/>
        </p:nvPicPr>
        <p:blipFill rotWithShape="1">
          <a:blip r:embed="rId5">
            <a:alphaModFix/>
          </a:blip>
          <a:srcRect t="16701" b="16706"/>
          <a:stretch/>
        </p:blipFill>
        <p:spPr>
          <a:xfrm>
            <a:off x="1916026" y="1834403"/>
            <a:ext cx="3675650" cy="1835755"/>
          </a:xfrm>
          <a:prstGeom prst="rect">
            <a:avLst/>
          </a:prstGeom>
          <a:noFill/>
          <a:ln>
            <a:noFill/>
          </a:ln>
        </p:spPr>
      </p:pic>
      <p:pic>
        <p:nvPicPr>
          <p:cNvPr id="219" name="Google Shape;219;g375c68e252e_0_101" title="brianspearspod.png"/>
          <p:cNvPicPr preferRelativeResize="0"/>
          <p:nvPr/>
        </p:nvPicPr>
        <p:blipFill rotWithShape="1">
          <a:blip r:embed="rId6">
            <a:alphaModFix/>
          </a:blip>
          <a:srcRect l="58" r="59"/>
          <a:stretch/>
        </p:blipFill>
        <p:spPr>
          <a:xfrm>
            <a:off x="457863" y="4573426"/>
            <a:ext cx="3876127" cy="2025354"/>
          </a:xfrm>
          <a:prstGeom prst="rect">
            <a:avLst/>
          </a:prstGeom>
          <a:noFill/>
          <a:ln w="14300" cap="flat" cmpd="sng">
            <a:solidFill>
              <a:schemeClr val="dk2"/>
            </a:solidFill>
            <a:prstDash val="solid"/>
            <a:round/>
            <a:headEnd type="none" w="sm" len="sm"/>
            <a:tailEnd type="none" w="sm" len="sm"/>
          </a:ln>
        </p:spPr>
      </p:pic>
      <p:sp>
        <p:nvSpPr>
          <p:cNvPr id="220" name="Google Shape;220;g375c68e252e_0_101"/>
          <p:cNvSpPr txBox="1"/>
          <p:nvPr/>
        </p:nvSpPr>
        <p:spPr>
          <a:xfrm>
            <a:off x="4516998" y="4914451"/>
            <a:ext cx="3876400" cy="1251354"/>
          </a:xfrm>
          <a:prstGeom prst="rect">
            <a:avLst/>
          </a:prstGeom>
          <a:noFill/>
          <a:ln>
            <a:noFill/>
          </a:ln>
        </p:spPr>
        <p:txBody>
          <a:bodyPr spcFirstLastPara="1" wrap="square" lIns="91433" tIns="91433" rIns="91433" bIns="91433" anchor="t" anchorCtr="0">
            <a:spAutoFit/>
          </a:bodyPr>
          <a:lstStyle/>
          <a:p>
            <a:pPr>
              <a:buClr>
                <a:srgbClr val="000000"/>
              </a:buClr>
              <a:buSzPts val="2600"/>
            </a:pPr>
            <a:r>
              <a:rPr lang="en-US" sz="1733">
                <a:solidFill>
                  <a:schemeClr val="dk1"/>
                </a:solidFill>
                <a:latin typeface="Arial"/>
                <a:ea typeface="Arial"/>
                <a:cs typeface="Arial"/>
                <a:sym typeface="Arial"/>
              </a:rPr>
              <a:t>PODCAST</a:t>
            </a:r>
            <a:endParaRPr sz="1733">
              <a:solidFill>
                <a:schemeClr val="dk1"/>
              </a:solidFill>
              <a:latin typeface="Arial"/>
              <a:ea typeface="Arial"/>
              <a:cs typeface="Arial"/>
              <a:sym typeface="Arial"/>
            </a:endParaRPr>
          </a:p>
          <a:p>
            <a:pPr>
              <a:buClr>
                <a:srgbClr val="000000"/>
              </a:buClr>
              <a:buSzPts val="2600"/>
            </a:pPr>
            <a:r>
              <a:rPr lang="en-US" sz="1733">
                <a:solidFill>
                  <a:schemeClr val="dk1"/>
                </a:solidFill>
                <a:latin typeface="Arial"/>
                <a:ea typeface="Arial"/>
                <a:cs typeface="Arial"/>
                <a:sym typeface="Arial"/>
              </a:rPr>
              <a:t>5 Seasons, 23 Episodes</a:t>
            </a:r>
            <a:endParaRPr sz="1733">
              <a:solidFill>
                <a:schemeClr val="dk1"/>
              </a:solidFill>
              <a:latin typeface="Arial"/>
              <a:ea typeface="Arial"/>
              <a:cs typeface="Arial"/>
              <a:sym typeface="Arial"/>
            </a:endParaRPr>
          </a:p>
          <a:p>
            <a:pPr>
              <a:buClr>
                <a:srgbClr val="000000"/>
              </a:buClr>
              <a:buSzPts val="2600"/>
            </a:pPr>
            <a:r>
              <a:rPr lang="en-US" sz="1733">
                <a:solidFill>
                  <a:schemeClr val="dk1"/>
                </a:solidFill>
                <a:latin typeface="Arial"/>
                <a:ea typeface="Arial"/>
                <a:cs typeface="Arial"/>
                <a:sym typeface="Arial"/>
              </a:rPr>
              <a:t>&gt;2200 downloads (all time)</a:t>
            </a:r>
            <a:endParaRPr sz="1733">
              <a:solidFill>
                <a:schemeClr val="dk1"/>
              </a:solidFill>
              <a:latin typeface="Arial"/>
              <a:ea typeface="Arial"/>
              <a:cs typeface="Arial"/>
              <a:sym typeface="Arial"/>
            </a:endParaRPr>
          </a:p>
          <a:p>
            <a:pPr>
              <a:buClr>
                <a:srgbClr val="000000"/>
              </a:buClr>
              <a:buSzPts val="2600"/>
            </a:pPr>
            <a:r>
              <a:rPr lang="en-US" sz="1733">
                <a:solidFill>
                  <a:schemeClr val="dk1"/>
                </a:solidFill>
                <a:latin typeface="Arial"/>
                <a:ea typeface="Arial"/>
                <a:cs typeface="Arial"/>
                <a:sym typeface="Arial"/>
              </a:rPr>
              <a:t>34% Tri-Valley Cities (all time)</a:t>
            </a:r>
            <a:endParaRPr sz="1733">
              <a:solidFill>
                <a:schemeClr val="dk1"/>
              </a:solidFill>
              <a:latin typeface="Arial"/>
              <a:ea typeface="Arial"/>
              <a:cs typeface="Arial"/>
              <a:sym typeface="Arial"/>
            </a:endParaRPr>
          </a:p>
        </p:txBody>
      </p:sp>
      <p:pic>
        <p:nvPicPr>
          <p:cNvPr id="221" name="Google Shape;221;g375c68e252e_0_101" title="Screenshot 2025-06-10 at 11.38.11 AM.png">
            <a:hlinkClick r:id="rId7"/>
          </p:cNvPr>
          <p:cNvPicPr preferRelativeResize="0"/>
          <p:nvPr/>
        </p:nvPicPr>
        <p:blipFill rotWithShape="1">
          <a:blip r:embed="rId8">
            <a:alphaModFix/>
          </a:blip>
          <a:srcRect l="12586" r="12585"/>
          <a:stretch/>
        </p:blipFill>
        <p:spPr>
          <a:xfrm>
            <a:off x="7571438" y="3670161"/>
            <a:ext cx="2086250" cy="2884788"/>
          </a:xfrm>
          <a:prstGeom prst="rect">
            <a:avLst/>
          </a:prstGeom>
          <a:noFill/>
          <a:ln w="14300" cap="flat" cmpd="sng">
            <a:solidFill>
              <a:schemeClr val="dk2"/>
            </a:solidFill>
            <a:prstDash val="solid"/>
            <a:round/>
            <a:headEnd type="none" w="sm" len="sm"/>
            <a:tailEnd type="none" w="sm" len="sm"/>
          </a:ln>
        </p:spPr>
      </p:pic>
      <p:sp>
        <p:nvSpPr>
          <p:cNvPr id="222" name="Google Shape;222;g375c68e252e_0_101"/>
          <p:cNvSpPr txBox="1"/>
          <p:nvPr/>
        </p:nvSpPr>
        <p:spPr>
          <a:xfrm>
            <a:off x="9914267" y="3260409"/>
            <a:ext cx="1733400" cy="1077012"/>
          </a:xfrm>
          <a:prstGeom prst="rect">
            <a:avLst/>
          </a:prstGeom>
          <a:noFill/>
          <a:ln>
            <a:noFill/>
          </a:ln>
        </p:spPr>
        <p:txBody>
          <a:bodyPr spcFirstLastPara="1" wrap="square" lIns="91433" tIns="91433" rIns="91433" bIns="91433" anchor="t" anchorCtr="0">
            <a:spAutoFit/>
          </a:bodyPr>
          <a:lstStyle/>
          <a:p>
            <a:pPr>
              <a:buClr>
                <a:srgbClr val="000000"/>
              </a:buClr>
              <a:buSzPts val="2900"/>
            </a:pPr>
            <a:r>
              <a:rPr lang="en-US" sz="1933" b="1">
                <a:solidFill>
                  <a:schemeClr val="dk1"/>
                </a:solidFill>
                <a:latin typeface="Calibri"/>
                <a:ea typeface="Calibri"/>
                <a:cs typeface="Calibri"/>
                <a:sym typeface="Calibri"/>
              </a:rPr>
              <a:t>7 pieces of earned press 2024-2025</a:t>
            </a:r>
            <a:endParaRPr sz="1933" b="1">
              <a:solidFill>
                <a:schemeClr val="dk1"/>
              </a:solidFill>
              <a:latin typeface="Calibri"/>
              <a:ea typeface="Calibri"/>
              <a:cs typeface="Calibri"/>
              <a:sym typeface="Calibri"/>
            </a:endParaRPr>
          </a:p>
        </p:txBody>
      </p:sp>
      <p:pic>
        <p:nvPicPr>
          <p:cNvPr id="223" name="Google Shape;223;g375c68e252e_0_101" title="Screenshot 2025-06-10 at 11.41.52 AM.png"/>
          <p:cNvPicPr preferRelativeResize="0"/>
          <p:nvPr/>
        </p:nvPicPr>
        <p:blipFill rotWithShape="1">
          <a:blip r:embed="rId9">
            <a:alphaModFix/>
          </a:blip>
          <a:srcRect r="41227"/>
          <a:stretch/>
        </p:blipFill>
        <p:spPr>
          <a:xfrm>
            <a:off x="9731705" y="4337823"/>
            <a:ext cx="2359426" cy="2201260"/>
          </a:xfrm>
          <a:prstGeom prst="rect">
            <a:avLst/>
          </a:prstGeom>
          <a:noFill/>
          <a:ln w="14300" cap="flat" cmpd="sng">
            <a:solidFill>
              <a:schemeClr val="dk2"/>
            </a:solidFill>
            <a:prstDash val="solid"/>
            <a:round/>
            <a:headEnd type="none" w="sm" len="sm"/>
            <a:tailEnd type="none" w="sm" len="sm"/>
          </a:ln>
        </p:spPr>
      </p:pic>
      <p:pic>
        <p:nvPicPr>
          <p:cNvPr id="224" name="Google Shape;224;g375c68e252e_0_101" title="2.png"/>
          <p:cNvPicPr preferRelativeResize="0"/>
          <p:nvPr/>
        </p:nvPicPr>
        <p:blipFill rotWithShape="1">
          <a:blip r:embed="rId10">
            <a:alphaModFix/>
          </a:blip>
          <a:srcRect/>
          <a:stretch/>
        </p:blipFill>
        <p:spPr>
          <a:xfrm>
            <a:off x="3368758" y="2591109"/>
            <a:ext cx="3351549" cy="1675795"/>
          </a:xfrm>
          <a:prstGeom prst="rect">
            <a:avLst/>
          </a:prstGeom>
          <a:noFill/>
          <a:ln w="14300" cap="flat" cmpd="sng">
            <a:solidFill>
              <a:srgbClr val="000000"/>
            </a:solidFill>
            <a:prstDash val="solid"/>
            <a:round/>
            <a:headEnd type="none" w="sm" len="sm"/>
            <a:tailEnd type="none" w="sm" len="sm"/>
          </a:ln>
        </p:spPr>
      </p:pic>
      <p:pic>
        <p:nvPicPr>
          <p:cNvPr id="225" name="Google Shape;225;g375c68e252e_0_101"/>
          <p:cNvPicPr preferRelativeResize="0"/>
          <p:nvPr/>
        </p:nvPicPr>
        <p:blipFill rotWithShape="1">
          <a:blip r:embed="rId11">
            <a:alphaModFix/>
          </a:blip>
          <a:srcRect/>
          <a:stretch/>
        </p:blipFill>
        <p:spPr>
          <a:xfrm>
            <a:off x="10628767" y="428468"/>
            <a:ext cx="1145817" cy="4869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8"/>
          <p:cNvSpPr txBox="1"/>
          <p:nvPr/>
        </p:nvSpPr>
        <p:spPr>
          <a:xfrm>
            <a:off x="559963" y="368496"/>
            <a:ext cx="5432000" cy="775597"/>
          </a:xfrm>
          <a:prstGeom prst="rect">
            <a:avLst/>
          </a:prstGeom>
          <a:noFill/>
          <a:ln>
            <a:noFill/>
          </a:ln>
        </p:spPr>
        <p:txBody>
          <a:bodyPr spcFirstLastPara="1" wrap="square" lIns="0" tIns="0" rIns="0" bIns="0" anchor="t" anchorCtr="0">
            <a:spAutoFit/>
          </a:bodyPr>
          <a:lstStyle/>
          <a:p>
            <a:pPr>
              <a:lnSpc>
                <a:spcPct val="104999"/>
              </a:lnSpc>
              <a:buClr>
                <a:srgbClr val="000000"/>
              </a:buClr>
              <a:buSzPts val="7200"/>
            </a:pPr>
            <a:r>
              <a:rPr lang="en-US" sz="4800" b="1">
                <a:solidFill>
                  <a:srgbClr val="6FA8DC"/>
                </a:solidFill>
                <a:latin typeface="Inter"/>
                <a:ea typeface="Inter"/>
                <a:cs typeface="Inter"/>
                <a:sym typeface="Inter"/>
              </a:rPr>
              <a:t>HOW</a:t>
            </a:r>
            <a:endParaRPr sz="933">
              <a:solidFill>
                <a:srgbClr val="6FA8DC"/>
              </a:solidFill>
              <a:latin typeface="Arial"/>
              <a:ea typeface="Arial"/>
              <a:cs typeface="Arial"/>
              <a:sym typeface="Arial"/>
            </a:endParaRPr>
          </a:p>
        </p:txBody>
      </p:sp>
      <p:grpSp>
        <p:nvGrpSpPr>
          <p:cNvPr id="132" name="Google Shape;132;p8"/>
          <p:cNvGrpSpPr/>
          <p:nvPr/>
        </p:nvGrpSpPr>
        <p:grpSpPr>
          <a:xfrm>
            <a:off x="3592286" y="206189"/>
            <a:ext cx="8599714" cy="1093713"/>
            <a:chOff x="0" y="-47625"/>
            <a:chExt cx="2408296" cy="441482"/>
          </a:xfrm>
        </p:grpSpPr>
        <p:sp>
          <p:nvSpPr>
            <p:cNvPr id="133" name="Google Shape;133;p8"/>
            <p:cNvSpPr/>
            <p:nvPr/>
          </p:nvSpPr>
          <p:spPr>
            <a:xfrm>
              <a:off x="0" y="0"/>
              <a:ext cx="2408296" cy="393857"/>
            </a:xfrm>
            <a:custGeom>
              <a:avLst/>
              <a:gdLst/>
              <a:ahLst/>
              <a:cxnLst/>
              <a:rect l="l" t="t" r="r" b="b"/>
              <a:pathLst>
                <a:path w="2408296" h="393857" extrusionOk="0">
                  <a:moveTo>
                    <a:pt x="0" y="0"/>
                  </a:moveTo>
                  <a:lnTo>
                    <a:pt x="2408296" y="0"/>
                  </a:lnTo>
                  <a:lnTo>
                    <a:pt x="2408296" y="393857"/>
                  </a:lnTo>
                  <a:lnTo>
                    <a:pt x="0" y="393857"/>
                  </a:lnTo>
                  <a:close/>
                </a:path>
              </a:pathLst>
            </a:custGeom>
            <a:solidFill>
              <a:srgbClr val="6FA8DC"/>
            </a:solidFill>
            <a:ln>
              <a:noFill/>
            </a:ln>
          </p:spPr>
          <p:txBody>
            <a:bodyPr spcFirstLastPara="1" wrap="square" lIns="60950" tIns="30467" rIns="60950" bIns="30467" anchor="t"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134" name="Google Shape;134;p8"/>
            <p:cNvSpPr txBox="1"/>
            <p:nvPr/>
          </p:nvSpPr>
          <p:spPr>
            <a:xfrm>
              <a:off x="0" y="-47625"/>
              <a:ext cx="2408296" cy="441482"/>
            </a:xfrm>
            <a:prstGeom prst="rect">
              <a:avLst/>
            </a:prstGeom>
            <a:solidFill>
              <a:srgbClr val="6FA8DC"/>
            </a:solidFill>
            <a:ln>
              <a:noFill/>
            </a:ln>
          </p:spPr>
          <p:txBody>
            <a:bodyPr spcFirstLastPara="1" wrap="square" lIns="33867" tIns="33867" rIns="33867" bIns="33867" anchor="ctr" anchorCtr="0">
              <a:noAutofit/>
            </a:bodyPr>
            <a:lstStyle/>
            <a:p>
              <a:pPr algn="ctr">
                <a:lnSpc>
                  <a:spcPct val="137722"/>
                </a:lnSpc>
                <a:buClr>
                  <a:srgbClr val="000000"/>
                </a:buClr>
                <a:buSzPts val="1800"/>
              </a:pPr>
              <a:endParaRPr sz="1200">
                <a:solidFill>
                  <a:schemeClr val="dk1"/>
                </a:solidFill>
                <a:latin typeface="Calibri"/>
                <a:ea typeface="Calibri"/>
                <a:cs typeface="Calibri"/>
                <a:sym typeface="Calibri"/>
              </a:endParaRPr>
            </a:p>
          </p:txBody>
        </p:sp>
      </p:grpSp>
      <p:pic>
        <p:nvPicPr>
          <p:cNvPr id="135" name="Google Shape;135;p8"/>
          <p:cNvPicPr preferRelativeResize="0"/>
          <p:nvPr/>
        </p:nvPicPr>
        <p:blipFill rotWithShape="1">
          <a:blip r:embed="rId3">
            <a:alphaModFix/>
          </a:blip>
          <a:srcRect l="-1448" t="4303" r="-2007" b="3742"/>
          <a:stretch/>
        </p:blipFill>
        <p:spPr>
          <a:xfrm>
            <a:off x="8026702" y="2243951"/>
            <a:ext cx="3834932" cy="2059539"/>
          </a:xfrm>
          <a:prstGeom prst="rect">
            <a:avLst/>
          </a:prstGeom>
          <a:noFill/>
          <a:ln>
            <a:noFill/>
          </a:ln>
        </p:spPr>
      </p:pic>
      <p:sp>
        <p:nvSpPr>
          <p:cNvPr id="140" name="Google Shape;140;p8"/>
          <p:cNvSpPr txBox="1"/>
          <p:nvPr/>
        </p:nvSpPr>
        <p:spPr>
          <a:xfrm>
            <a:off x="8110968" y="4274857"/>
            <a:ext cx="3666400" cy="430887"/>
          </a:xfrm>
          <a:prstGeom prst="rect">
            <a:avLst/>
          </a:prstGeom>
          <a:noFill/>
          <a:ln>
            <a:noFill/>
          </a:ln>
        </p:spPr>
        <p:txBody>
          <a:bodyPr spcFirstLastPara="1" wrap="square" lIns="0" tIns="0" rIns="0" bIns="0" anchor="t" anchorCtr="0">
            <a:spAutoFit/>
          </a:bodyPr>
          <a:lstStyle/>
          <a:p>
            <a:pPr>
              <a:lnSpc>
                <a:spcPct val="140014"/>
              </a:lnSpc>
              <a:buClr>
                <a:srgbClr val="000000"/>
              </a:buClr>
              <a:buSzPts val="2699"/>
            </a:pPr>
            <a:r>
              <a:rPr lang="en-US" sz="2000" b="1" dirty="0">
                <a:solidFill>
                  <a:srgbClr val="6FA8DC"/>
                </a:solidFill>
                <a:latin typeface="Inter"/>
                <a:ea typeface="Inter"/>
                <a:cs typeface="Inter"/>
                <a:sym typeface="Inter"/>
              </a:rPr>
              <a:t>ECOSYSTEM BUILDING</a:t>
            </a:r>
            <a:endParaRPr sz="2000" dirty="0">
              <a:solidFill>
                <a:srgbClr val="6FA8DC"/>
              </a:solidFill>
              <a:latin typeface="Arial"/>
              <a:ea typeface="Arial"/>
              <a:cs typeface="Arial"/>
              <a:sym typeface="Arial"/>
            </a:endParaRPr>
          </a:p>
        </p:txBody>
      </p:sp>
      <p:sp>
        <p:nvSpPr>
          <p:cNvPr id="143" name="Google Shape;143;p8"/>
          <p:cNvSpPr txBox="1"/>
          <p:nvPr/>
        </p:nvSpPr>
        <p:spPr>
          <a:xfrm>
            <a:off x="8182168" y="4724962"/>
            <a:ext cx="3524000" cy="2086212"/>
          </a:xfrm>
          <a:prstGeom prst="rect">
            <a:avLst/>
          </a:prstGeom>
          <a:noFill/>
          <a:ln>
            <a:noFill/>
          </a:ln>
        </p:spPr>
        <p:txBody>
          <a:bodyPr spcFirstLastPara="1" wrap="square" lIns="0" tIns="0" rIns="0" bIns="0" anchor="t" anchorCtr="0">
            <a:spAutoFit/>
          </a:bodyPr>
          <a:lstStyle/>
          <a:p>
            <a:pPr>
              <a:buClr>
                <a:srgbClr val="000000"/>
              </a:buClr>
              <a:buSzPts val="2200"/>
            </a:pPr>
            <a:r>
              <a:rPr lang="en-US" sz="1467" dirty="0">
                <a:solidFill>
                  <a:schemeClr val="dk1"/>
                </a:solidFill>
                <a:latin typeface="Calibri"/>
                <a:ea typeface="Calibri"/>
                <a:cs typeface="Calibri"/>
                <a:sym typeface="Calibri"/>
              </a:rPr>
              <a:t>Startup Tri-Valley builds startup ecosystems in:</a:t>
            </a:r>
          </a:p>
          <a:p>
            <a:pPr>
              <a:buClr>
                <a:srgbClr val="000000"/>
              </a:buClr>
              <a:buSzPts val="2200"/>
            </a:pPr>
            <a:endParaRPr sz="1467" dirty="0">
              <a:solidFill>
                <a:schemeClr val="dk1"/>
              </a:solidFill>
              <a:latin typeface="Calibri"/>
              <a:ea typeface="Calibri"/>
              <a:cs typeface="Calibri"/>
              <a:sym typeface="Calibri"/>
            </a:endParaRPr>
          </a:p>
          <a:p>
            <a:pPr marL="345019" indent="-285750">
              <a:buClr>
                <a:schemeClr val="dk1"/>
              </a:buClr>
              <a:buSzPts val="2200"/>
              <a:buFont typeface="Arial" panose="020B0604020202020204" pitchFamily="34" charset="0"/>
              <a:buChar char="•"/>
            </a:pPr>
            <a:r>
              <a:rPr lang="en-US" sz="1467" dirty="0">
                <a:solidFill>
                  <a:schemeClr val="dk1"/>
                </a:solidFill>
                <a:latin typeface="Calibri"/>
                <a:ea typeface="Calibri"/>
                <a:cs typeface="Calibri"/>
                <a:sym typeface="Calibri"/>
              </a:rPr>
              <a:t>AI</a:t>
            </a:r>
            <a:endParaRPr sz="1467" dirty="0">
              <a:solidFill>
                <a:schemeClr val="dk1"/>
              </a:solidFill>
              <a:latin typeface="Calibri"/>
              <a:ea typeface="Calibri"/>
              <a:cs typeface="Calibri"/>
              <a:sym typeface="Calibri"/>
            </a:endParaRPr>
          </a:p>
          <a:p>
            <a:pPr marL="345019" indent="-285750">
              <a:buClr>
                <a:schemeClr val="dk1"/>
              </a:buClr>
              <a:buSzPts val="2200"/>
              <a:buFont typeface="Arial" panose="020B0604020202020204" pitchFamily="34" charset="0"/>
              <a:buChar char="•"/>
            </a:pPr>
            <a:r>
              <a:rPr lang="en-US" sz="1467" dirty="0">
                <a:solidFill>
                  <a:schemeClr val="dk1"/>
                </a:solidFill>
                <a:latin typeface="Calibri"/>
                <a:ea typeface="Calibri"/>
                <a:cs typeface="Calibri"/>
                <a:sym typeface="Calibri"/>
              </a:rPr>
              <a:t>Life Sciences</a:t>
            </a:r>
            <a:endParaRPr sz="1467" dirty="0">
              <a:solidFill>
                <a:schemeClr val="dk1"/>
              </a:solidFill>
              <a:latin typeface="Calibri"/>
              <a:ea typeface="Calibri"/>
              <a:cs typeface="Calibri"/>
              <a:sym typeface="Calibri"/>
            </a:endParaRPr>
          </a:p>
          <a:p>
            <a:pPr marL="345019" indent="-285750">
              <a:buClr>
                <a:schemeClr val="dk1"/>
              </a:buClr>
              <a:buSzPts val="2200"/>
              <a:buFont typeface="Arial" panose="020B0604020202020204" pitchFamily="34" charset="0"/>
              <a:buChar char="•"/>
            </a:pPr>
            <a:r>
              <a:rPr lang="en-US" sz="1467" dirty="0">
                <a:solidFill>
                  <a:schemeClr val="dk1"/>
                </a:solidFill>
                <a:latin typeface="Calibri"/>
                <a:ea typeface="Calibri"/>
                <a:cs typeface="Calibri"/>
                <a:sym typeface="Calibri"/>
              </a:rPr>
              <a:t>Women’s Health</a:t>
            </a:r>
            <a:endParaRPr sz="1467" dirty="0">
              <a:solidFill>
                <a:schemeClr val="dk1"/>
              </a:solidFill>
              <a:latin typeface="Calibri"/>
              <a:ea typeface="Calibri"/>
              <a:cs typeface="Calibri"/>
              <a:sym typeface="Calibri"/>
            </a:endParaRPr>
          </a:p>
          <a:p>
            <a:pPr marL="345019" indent="-285750">
              <a:buClr>
                <a:schemeClr val="dk1"/>
              </a:buClr>
              <a:buSzPts val="2200"/>
              <a:buFont typeface="Arial" panose="020B0604020202020204" pitchFamily="34" charset="0"/>
              <a:buChar char="•"/>
            </a:pPr>
            <a:r>
              <a:rPr lang="en-US" sz="1467" dirty="0">
                <a:solidFill>
                  <a:schemeClr val="dk1"/>
                </a:solidFill>
                <a:latin typeface="Calibri"/>
                <a:ea typeface="Calibri"/>
                <a:cs typeface="Calibri"/>
                <a:sym typeface="Calibri"/>
              </a:rPr>
              <a:t>Climate Tech</a:t>
            </a:r>
            <a:endParaRPr sz="1133" dirty="0">
              <a:solidFill>
                <a:schemeClr val="dk1"/>
              </a:solidFill>
              <a:latin typeface="Calibri"/>
              <a:ea typeface="Calibri"/>
              <a:cs typeface="Calibri"/>
              <a:sym typeface="Calibri"/>
            </a:endParaRPr>
          </a:p>
          <a:p>
            <a:pPr algn="just">
              <a:lnSpc>
                <a:spcPct val="155000"/>
              </a:lnSpc>
              <a:buClr>
                <a:schemeClr val="dk1"/>
              </a:buClr>
              <a:buSzPts val="1700"/>
            </a:pPr>
            <a:r>
              <a:rPr lang="en-US" sz="1467" dirty="0">
                <a:solidFill>
                  <a:schemeClr val="dk1"/>
                </a:solidFill>
                <a:latin typeface="Calibri"/>
                <a:ea typeface="Calibri"/>
                <a:cs typeface="Calibri"/>
                <a:sym typeface="Calibri"/>
              </a:rPr>
              <a:t>Via </a:t>
            </a:r>
            <a:r>
              <a:rPr lang="en-US" sz="1467" u="sng" dirty="0">
                <a:solidFill>
                  <a:schemeClr val="hlink"/>
                </a:solidFill>
                <a:latin typeface="Calibri"/>
                <a:ea typeface="Calibri"/>
                <a:cs typeface="Calibri"/>
                <a:sym typeface="Calibri"/>
                <a:hlinkClick r:id="rId4"/>
              </a:rPr>
              <a:t>The Startup Tri-Valley Podcast</a:t>
            </a:r>
            <a:r>
              <a:rPr lang="en-US" sz="1467" dirty="0">
                <a:solidFill>
                  <a:schemeClr val="dk1"/>
                </a:solidFill>
                <a:latin typeface="Calibri"/>
                <a:ea typeface="Calibri"/>
                <a:cs typeface="Calibri"/>
                <a:sym typeface="Calibri"/>
              </a:rPr>
              <a:t> and events.</a:t>
            </a:r>
            <a:endParaRPr sz="1467" dirty="0">
              <a:solidFill>
                <a:schemeClr val="dk1"/>
              </a:solidFill>
              <a:latin typeface="Calibri"/>
              <a:ea typeface="Calibri"/>
              <a:cs typeface="Calibri"/>
              <a:sym typeface="Calibri"/>
            </a:endParaRPr>
          </a:p>
          <a:p>
            <a:pPr algn="just">
              <a:lnSpc>
                <a:spcPct val="155000"/>
              </a:lnSpc>
              <a:buClr>
                <a:srgbClr val="000000"/>
              </a:buClr>
              <a:buSzPts val="2400"/>
            </a:pPr>
            <a:endParaRPr sz="1600" dirty="0">
              <a:latin typeface="Open Sans"/>
              <a:ea typeface="Open Sans"/>
              <a:cs typeface="Open Sans"/>
              <a:sym typeface="Open Sans"/>
            </a:endParaRPr>
          </a:p>
        </p:txBody>
      </p:sp>
      <p:pic>
        <p:nvPicPr>
          <p:cNvPr id="144" name="Google Shape;144;p8"/>
          <p:cNvPicPr preferRelativeResize="0"/>
          <p:nvPr/>
        </p:nvPicPr>
        <p:blipFill rotWithShape="1">
          <a:blip r:embed="rId5">
            <a:alphaModFix/>
          </a:blip>
          <a:srcRect/>
          <a:stretch/>
        </p:blipFill>
        <p:spPr>
          <a:xfrm>
            <a:off x="10336584" y="532767"/>
            <a:ext cx="1145817" cy="486972"/>
          </a:xfrm>
          <a:prstGeom prst="rect">
            <a:avLst/>
          </a:prstGeom>
          <a:noFill/>
          <a:ln>
            <a:noFill/>
          </a:ln>
        </p:spPr>
      </p:pic>
      <p:pic>
        <p:nvPicPr>
          <p:cNvPr id="146" name="Google Shape;146;p8"/>
          <p:cNvPicPr preferRelativeResize="0"/>
          <p:nvPr/>
        </p:nvPicPr>
        <p:blipFill rotWithShape="1">
          <a:blip r:embed="rId6">
            <a:alphaModFix/>
          </a:blip>
          <a:srcRect t="1700" b="1700"/>
          <a:stretch/>
        </p:blipFill>
        <p:spPr>
          <a:xfrm>
            <a:off x="10705166" y="2337750"/>
            <a:ext cx="1082047" cy="277000"/>
          </a:xfrm>
          <a:prstGeom prst="rect">
            <a:avLst/>
          </a:prstGeom>
          <a:noFill/>
          <a:ln>
            <a:noFill/>
          </a:ln>
        </p:spPr>
      </p:pic>
      <p:pic>
        <p:nvPicPr>
          <p:cNvPr id="2" name="Google Shape;194;g375c68e252e_0_0" title="lpc career event 2025.png">
            <a:extLst>
              <a:ext uri="{FF2B5EF4-FFF2-40B4-BE49-F238E27FC236}">
                <a16:creationId xmlns:a16="http://schemas.microsoft.com/office/drawing/2014/main" id="{0C6B329B-E28C-E109-BA2B-DDDBD0A9B6F7}"/>
              </a:ext>
            </a:extLst>
          </p:cNvPr>
          <p:cNvPicPr preferRelativeResize="0"/>
          <p:nvPr/>
        </p:nvPicPr>
        <p:blipFill rotWithShape="1">
          <a:blip r:embed="rId7">
            <a:alphaModFix/>
          </a:blip>
          <a:srcRect l="3262" r="3262"/>
          <a:stretch/>
        </p:blipFill>
        <p:spPr>
          <a:xfrm>
            <a:off x="4673045" y="2208607"/>
            <a:ext cx="3279237" cy="2094883"/>
          </a:xfrm>
          <a:prstGeom prst="rect">
            <a:avLst/>
          </a:prstGeom>
          <a:noFill/>
          <a:ln>
            <a:noFill/>
          </a:ln>
        </p:spPr>
      </p:pic>
      <p:pic>
        <p:nvPicPr>
          <p:cNvPr id="3" name="Google Shape;195;g375c68e252e_0_0">
            <a:extLst>
              <a:ext uri="{FF2B5EF4-FFF2-40B4-BE49-F238E27FC236}">
                <a16:creationId xmlns:a16="http://schemas.microsoft.com/office/drawing/2014/main" id="{B8EB5E64-C6B9-C5F9-C979-D33F6ACD8B62}"/>
              </a:ext>
            </a:extLst>
          </p:cNvPr>
          <p:cNvPicPr preferRelativeResize="0"/>
          <p:nvPr/>
        </p:nvPicPr>
        <p:blipFill rotWithShape="1">
          <a:blip r:embed="rId8">
            <a:alphaModFix/>
          </a:blip>
          <a:srcRect t="8038" b="8047"/>
          <a:stretch/>
        </p:blipFill>
        <p:spPr>
          <a:xfrm>
            <a:off x="732498" y="2208607"/>
            <a:ext cx="3834931" cy="2094883"/>
          </a:xfrm>
          <a:prstGeom prst="rect">
            <a:avLst/>
          </a:prstGeom>
          <a:noFill/>
          <a:ln>
            <a:noFill/>
          </a:ln>
        </p:spPr>
      </p:pic>
      <p:sp>
        <p:nvSpPr>
          <p:cNvPr id="4" name="Google Shape;196;g375c68e252e_0_0">
            <a:extLst>
              <a:ext uri="{FF2B5EF4-FFF2-40B4-BE49-F238E27FC236}">
                <a16:creationId xmlns:a16="http://schemas.microsoft.com/office/drawing/2014/main" id="{85FC6757-9FC2-E8D8-0B05-F2F9F34D4A8D}"/>
              </a:ext>
            </a:extLst>
          </p:cNvPr>
          <p:cNvSpPr txBox="1"/>
          <p:nvPr/>
        </p:nvSpPr>
        <p:spPr>
          <a:xfrm>
            <a:off x="732498" y="4274857"/>
            <a:ext cx="3825085" cy="430887"/>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Clr>
                <a:srgbClr val="000000"/>
              </a:buClr>
              <a:buSzPts val="2700"/>
              <a:buFont typeface="Arial"/>
              <a:buNone/>
            </a:pPr>
            <a:r>
              <a:rPr lang="en-US" sz="2000" b="1" i="0" u="none" strike="noStrike" cap="none" dirty="0">
                <a:solidFill>
                  <a:srgbClr val="6FA8DC"/>
                </a:solidFill>
                <a:latin typeface="Inter"/>
                <a:ea typeface="Inter"/>
                <a:cs typeface="Inter"/>
                <a:sym typeface="Inter"/>
              </a:rPr>
              <a:t>INCUBATOR</a:t>
            </a:r>
            <a:endParaRPr sz="2000" b="0" i="0" u="none" strike="noStrike" cap="none" dirty="0">
              <a:solidFill>
                <a:srgbClr val="6FA8DC"/>
              </a:solidFill>
              <a:latin typeface="Arial"/>
              <a:ea typeface="Arial"/>
              <a:cs typeface="Arial"/>
              <a:sym typeface="Arial"/>
            </a:endParaRPr>
          </a:p>
        </p:txBody>
      </p:sp>
      <p:sp>
        <p:nvSpPr>
          <p:cNvPr id="5" name="Google Shape;197;g375c68e252e_0_0">
            <a:extLst>
              <a:ext uri="{FF2B5EF4-FFF2-40B4-BE49-F238E27FC236}">
                <a16:creationId xmlns:a16="http://schemas.microsoft.com/office/drawing/2014/main" id="{5BFA3546-9047-A56B-BCA8-F0F3CB3C7217}"/>
              </a:ext>
            </a:extLst>
          </p:cNvPr>
          <p:cNvSpPr txBox="1"/>
          <p:nvPr/>
        </p:nvSpPr>
        <p:spPr>
          <a:xfrm>
            <a:off x="4664336" y="4295229"/>
            <a:ext cx="3384853" cy="430887"/>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Clr>
                <a:srgbClr val="000000"/>
              </a:buClr>
              <a:buSzPts val="2700"/>
              <a:buFont typeface="Arial"/>
              <a:buNone/>
            </a:pPr>
            <a:r>
              <a:rPr lang="en-US" sz="2000" b="1" i="0" u="none" strike="noStrike" cap="none" dirty="0">
                <a:solidFill>
                  <a:srgbClr val="6FA8DC"/>
                </a:solidFill>
                <a:latin typeface="Inter"/>
                <a:ea typeface="Inter"/>
                <a:cs typeface="Inter"/>
                <a:sym typeface="Inter"/>
              </a:rPr>
              <a:t>WORKFORCE DEVELOPMENT</a:t>
            </a:r>
            <a:endParaRPr sz="1100" b="0" i="0" u="none" strike="noStrike" cap="none" dirty="0">
              <a:solidFill>
                <a:srgbClr val="6FA8DC"/>
              </a:solidFill>
              <a:latin typeface="Arial"/>
              <a:ea typeface="Arial"/>
              <a:cs typeface="Arial"/>
              <a:sym typeface="Arial"/>
            </a:endParaRPr>
          </a:p>
        </p:txBody>
      </p:sp>
      <p:sp>
        <p:nvSpPr>
          <p:cNvPr id="6" name="Google Shape;199;g375c68e252e_0_0">
            <a:extLst>
              <a:ext uri="{FF2B5EF4-FFF2-40B4-BE49-F238E27FC236}">
                <a16:creationId xmlns:a16="http://schemas.microsoft.com/office/drawing/2014/main" id="{C54A557A-1DCC-4C6D-5E03-65777623E983}"/>
              </a:ext>
            </a:extLst>
          </p:cNvPr>
          <p:cNvSpPr txBox="1"/>
          <p:nvPr/>
        </p:nvSpPr>
        <p:spPr>
          <a:xfrm>
            <a:off x="688235" y="4714985"/>
            <a:ext cx="3982999" cy="28246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2300"/>
              <a:buFont typeface="Arial"/>
              <a:buNone/>
            </a:pPr>
            <a:r>
              <a:rPr lang="en-US" sz="1470" b="1" i="0" u="none" strike="noStrike" cap="none" dirty="0">
                <a:solidFill>
                  <a:schemeClr val="dk1"/>
                </a:solidFill>
                <a:latin typeface="Calibri"/>
                <a:ea typeface="Calibri"/>
                <a:cs typeface="Calibri"/>
                <a:sym typeface="Calibri"/>
              </a:rPr>
              <a:t>Daybreak Labs</a:t>
            </a:r>
            <a:r>
              <a:rPr lang="en-US" sz="1470" b="0" i="0" u="none" strike="noStrike" cap="none" dirty="0">
                <a:solidFill>
                  <a:schemeClr val="dk1"/>
                </a:solidFill>
                <a:latin typeface="Calibri"/>
                <a:ea typeface="Calibri"/>
                <a:cs typeface="Calibri"/>
                <a:sym typeface="Calibri"/>
              </a:rPr>
              <a:t> offers </a:t>
            </a:r>
          </a:p>
          <a:p>
            <a:pPr marL="0" marR="0" lvl="0" indent="0" algn="l" rtl="0">
              <a:lnSpc>
                <a:spcPct val="100000"/>
              </a:lnSpc>
              <a:spcBef>
                <a:spcPts val="0"/>
              </a:spcBef>
              <a:spcAft>
                <a:spcPts val="0"/>
              </a:spcAft>
              <a:buClr>
                <a:schemeClr val="dk1"/>
              </a:buClr>
              <a:buSzPts val="2300"/>
              <a:buFont typeface="Arial"/>
              <a:buNone/>
            </a:pPr>
            <a:endParaRPr sz="1470" b="0" i="0" u="none" strike="noStrike" cap="none" dirty="0">
              <a:solidFill>
                <a:schemeClr val="dk1"/>
              </a:solidFill>
              <a:latin typeface="Calibri"/>
              <a:ea typeface="Calibri"/>
              <a:cs typeface="Calibri"/>
              <a:sym typeface="Calibri"/>
            </a:endParaRPr>
          </a:p>
          <a:p>
            <a:pPr marL="368300" marR="0" lvl="0" indent="-285750" algn="l" rtl="0">
              <a:lnSpc>
                <a:spcPct val="100000"/>
              </a:lnSpc>
              <a:spcBef>
                <a:spcPts val="0"/>
              </a:spcBef>
              <a:spcAft>
                <a:spcPts val="0"/>
              </a:spcAft>
              <a:buClr>
                <a:schemeClr val="dk1"/>
              </a:buClr>
              <a:buSzPts val="2300"/>
              <a:buFont typeface="Arial" panose="020B0604020202020204" pitchFamily="34" charset="0"/>
              <a:buChar char="•"/>
            </a:pPr>
            <a:r>
              <a:rPr lang="en-US" sz="1470" b="0" i="0" u="none" strike="noStrike" cap="none" dirty="0">
                <a:solidFill>
                  <a:schemeClr val="dk1"/>
                </a:solidFill>
                <a:latin typeface="Calibri"/>
                <a:ea typeface="Calibri"/>
                <a:cs typeface="Calibri"/>
                <a:sym typeface="Calibri"/>
              </a:rPr>
              <a:t>Co-working lab and office space</a:t>
            </a:r>
            <a:endParaRPr sz="1470" b="0" i="0" u="none" strike="noStrike" cap="none" dirty="0">
              <a:solidFill>
                <a:schemeClr val="dk1"/>
              </a:solidFill>
              <a:latin typeface="Calibri"/>
              <a:ea typeface="Calibri"/>
              <a:cs typeface="Calibri"/>
              <a:sym typeface="Calibri"/>
            </a:endParaRPr>
          </a:p>
          <a:p>
            <a:pPr marL="368300" marR="0" lvl="0" indent="-285750" algn="l" rtl="0">
              <a:lnSpc>
                <a:spcPct val="100000"/>
              </a:lnSpc>
              <a:spcBef>
                <a:spcPts val="0"/>
              </a:spcBef>
              <a:spcAft>
                <a:spcPts val="0"/>
              </a:spcAft>
              <a:buClr>
                <a:schemeClr val="dk1"/>
              </a:buClr>
              <a:buSzPts val="2300"/>
              <a:buFont typeface="Arial" panose="020B0604020202020204" pitchFamily="34" charset="0"/>
              <a:buChar char="•"/>
            </a:pPr>
            <a:r>
              <a:rPr lang="en-US" sz="1470" b="0" i="0" u="none" strike="noStrike" cap="none" dirty="0">
                <a:solidFill>
                  <a:schemeClr val="dk1"/>
                </a:solidFill>
                <a:latin typeface="Calibri"/>
                <a:ea typeface="Calibri"/>
                <a:cs typeface="Calibri"/>
                <a:sym typeface="Calibri"/>
              </a:rPr>
              <a:t>Community</a:t>
            </a:r>
            <a:endParaRPr sz="1470" b="0" i="0" u="none" strike="noStrike" cap="none" dirty="0">
              <a:solidFill>
                <a:schemeClr val="dk1"/>
              </a:solidFill>
              <a:latin typeface="Calibri"/>
              <a:ea typeface="Calibri"/>
              <a:cs typeface="Calibri"/>
              <a:sym typeface="Calibri"/>
            </a:endParaRPr>
          </a:p>
          <a:p>
            <a:pPr marL="368300" marR="0" lvl="0" indent="-285750" algn="l" rtl="0">
              <a:lnSpc>
                <a:spcPct val="100000"/>
              </a:lnSpc>
              <a:spcBef>
                <a:spcPts val="0"/>
              </a:spcBef>
              <a:spcAft>
                <a:spcPts val="0"/>
              </a:spcAft>
              <a:buClr>
                <a:schemeClr val="dk1"/>
              </a:buClr>
              <a:buSzPts val="2300"/>
              <a:buFont typeface="Arial" panose="020B0604020202020204" pitchFamily="34" charset="0"/>
              <a:buChar char="•"/>
            </a:pPr>
            <a:r>
              <a:rPr lang="en-US" sz="1470" b="0" i="0" u="none" strike="noStrike" cap="none" dirty="0">
                <a:solidFill>
                  <a:schemeClr val="dk1"/>
                </a:solidFill>
                <a:latin typeface="Calibri"/>
                <a:ea typeface="Calibri"/>
                <a:cs typeface="Calibri"/>
                <a:sym typeface="Calibri"/>
              </a:rPr>
              <a:t>Expertise</a:t>
            </a:r>
            <a:endParaRPr sz="1470" b="0" i="0" u="none" strike="noStrike" cap="none" dirty="0">
              <a:solidFill>
                <a:schemeClr val="dk1"/>
              </a:solidFill>
              <a:latin typeface="Calibri"/>
              <a:ea typeface="Calibri"/>
              <a:cs typeface="Calibri"/>
              <a:sym typeface="Calibri"/>
            </a:endParaRPr>
          </a:p>
          <a:p>
            <a:pPr marL="368300" marR="0" lvl="0" indent="-285750" algn="l" rtl="0">
              <a:lnSpc>
                <a:spcPct val="100000"/>
              </a:lnSpc>
              <a:spcBef>
                <a:spcPts val="0"/>
              </a:spcBef>
              <a:spcAft>
                <a:spcPts val="0"/>
              </a:spcAft>
              <a:buClr>
                <a:schemeClr val="dk1"/>
              </a:buClr>
              <a:buSzPts val="2300"/>
              <a:buFont typeface="Arial" panose="020B0604020202020204" pitchFamily="34" charset="0"/>
              <a:buChar char="•"/>
            </a:pPr>
            <a:r>
              <a:rPr lang="en-US" sz="1470" b="0" i="0" u="none" strike="noStrike" cap="none" dirty="0">
                <a:solidFill>
                  <a:schemeClr val="dk1"/>
                </a:solidFill>
                <a:latin typeface="Calibri"/>
                <a:ea typeface="Calibri"/>
                <a:cs typeface="Calibri"/>
                <a:sym typeface="Calibri"/>
              </a:rPr>
              <a:t>Training</a:t>
            </a:r>
            <a:endParaRPr sz="1470" b="0"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300"/>
              <a:buFont typeface="Arial"/>
              <a:buNone/>
            </a:pPr>
            <a:endParaRPr sz="23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300"/>
              <a:buFont typeface="Arial"/>
              <a:buNone/>
            </a:pPr>
            <a:endParaRPr sz="23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300"/>
              <a:buFont typeface="Arial"/>
              <a:buNone/>
            </a:pPr>
            <a:endParaRPr sz="2300" b="0" i="0" u="none" strike="noStrike" cap="none" dirty="0">
              <a:solidFill>
                <a:schemeClr val="dk1"/>
              </a:solidFill>
              <a:latin typeface="Calibri"/>
              <a:ea typeface="Calibri"/>
              <a:cs typeface="Calibri"/>
              <a:sym typeface="Calibri"/>
            </a:endParaRPr>
          </a:p>
          <a:p>
            <a:pPr marL="0" marR="0" lvl="0" indent="0" algn="just" rtl="0">
              <a:lnSpc>
                <a:spcPct val="155000"/>
              </a:lnSpc>
              <a:spcBef>
                <a:spcPts val="0"/>
              </a:spcBef>
              <a:spcAft>
                <a:spcPts val="0"/>
              </a:spcAft>
              <a:buClr>
                <a:srgbClr val="000000"/>
              </a:buClr>
              <a:buSzPts val="1700"/>
              <a:buFont typeface="Arial"/>
              <a:buNone/>
            </a:pPr>
            <a:endParaRPr sz="1700" b="0" i="0" u="none" strike="noStrike" cap="none" dirty="0">
              <a:solidFill>
                <a:schemeClr val="dk1"/>
              </a:solidFill>
              <a:latin typeface="Calibri"/>
              <a:ea typeface="Calibri"/>
              <a:cs typeface="Calibri"/>
              <a:sym typeface="Calibri"/>
            </a:endParaRPr>
          </a:p>
        </p:txBody>
      </p:sp>
      <p:sp>
        <p:nvSpPr>
          <p:cNvPr id="7" name="Google Shape;200;g375c68e252e_0_0">
            <a:extLst>
              <a:ext uri="{FF2B5EF4-FFF2-40B4-BE49-F238E27FC236}">
                <a16:creationId xmlns:a16="http://schemas.microsoft.com/office/drawing/2014/main" id="{A97F6946-7AC4-A1E1-C2F7-D44928B766E5}"/>
              </a:ext>
            </a:extLst>
          </p:cNvPr>
          <p:cNvSpPr txBox="1"/>
          <p:nvPr/>
        </p:nvSpPr>
        <p:spPr>
          <a:xfrm>
            <a:off x="4664336" y="4716701"/>
            <a:ext cx="3676942" cy="25460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1400" b="1" i="0" u="none" strike="noStrike" cap="none" dirty="0">
                <a:solidFill>
                  <a:schemeClr val="dk1"/>
                </a:solidFill>
                <a:latin typeface="Calibri"/>
                <a:ea typeface="Calibri"/>
                <a:cs typeface="Calibri"/>
                <a:sym typeface="Calibri"/>
              </a:rPr>
              <a:t>Differentiate</a:t>
            </a:r>
            <a:r>
              <a:rPr lang="en-US" sz="1400" b="0" i="0" u="none" strike="noStrike" cap="none" dirty="0">
                <a:solidFill>
                  <a:schemeClr val="dk1"/>
                </a:solidFill>
                <a:latin typeface="Calibri"/>
                <a:ea typeface="Calibri"/>
                <a:cs typeface="Calibri"/>
                <a:sym typeface="Calibri"/>
              </a:rPr>
              <a:t> our ecosystem by:</a:t>
            </a:r>
          </a:p>
          <a:p>
            <a:pPr marL="0" marR="0" lvl="0" indent="0" algn="l" rtl="0">
              <a:lnSpc>
                <a:spcPct val="100000"/>
              </a:lnSpc>
              <a:spcBef>
                <a:spcPts val="0"/>
              </a:spcBef>
              <a:spcAft>
                <a:spcPts val="0"/>
              </a:spcAft>
              <a:buClr>
                <a:srgbClr val="000000"/>
              </a:buClr>
              <a:buSzPts val="2300"/>
              <a:buFont typeface="Arial"/>
              <a:buNone/>
            </a:pPr>
            <a:endParaRPr sz="1400" b="0" i="0" u="none" strike="noStrike" cap="none" dirty="0">
              <a:solidFill>
                <a:schemeClr val="dk1"/>
              </a:solidFill>
              <a:latin typeface="Calibri"/>
              <a:ea typeface="Calibri"/>
              <a:cs typeface="Calibri"/>
              <a:sym typeface="Calibri"/>
            </a:endParaRPr>
          </a:p>
          <a:p>
            <a:pPr marL="368300" marR="0" lvl="0" indent="-285750" algn="l" rtl="0">
              <a:lnSpc>
                <a:spcPct val="100000"/>
              </a:lnSpc>
              <a:spcBef>
                <a:spcPts val="0"/>
              </a:spcBef>
              <a:spcAft>
                <a:spcPts val="0"/>
              </a:spcAft>
              <a:buClr>
                <a:schemeClr val="dk1"/>
              </a:buClr>
              <a:buSzPts val="2300"/>
              <a:buFont typeface="Arial" panose="020B0604020202020204" pitchFamily="34" charset="0"/>
              <a:buChar char="•"/>
            </a:pPr>
            <a:r>
              <a:rPr lang="en-US" sz="1400" b="0" i="0" u="none" strike="noStrike" cap="none" dirty="0">
                <a:solidFill>
                  <a:schemeClr val="dk1"/>
                </a:solidFill>
                <a:latin typeface="Calibri"/>
                <a:ea typeface="Calibri"/>
                <a:cs typeface="Calibri"/>
                <a:sym typeface="Calibri"/>
              </a:rPr>
              <a:t>Creating a talent pipeline for startups</a:t>
            </a:r>
            <a:endParaRPr sz="1400" b="0" i="0" u="none" strike="noStrike" cap="none" dirty="0">
              <a:solidFill>
                <a:schemeClr val="dk1"/>
              </a:solidFill>
              <a:latin typeface="Calibri"/>
              <a:ea typeface="Calibri"/>
              <a:cs typeface="Calibri"/>
              <a:sym typeface="Calibri"/>
            </a:endParaRPr>
          </a:p>
          <a:p>
            <a:pPr marL="368300" marR="0" lvl="0" indent="-285750" algn="l" rtl="0">
              <a:lnSpc>
                <a:spcPct val="100000"/>
              </a:lnSpc>
              <a:spcBef>
                <a:spcPts val="0"/>
              </a:spcBef>
              <a:spcAft>
                <a:spcPts val="0"/>
              </a:spcAft>
              <a:buClr>
                <a:schemeClr val="dk1"/>
              </a:buClr>
              <a:buSzPts val="2300"/>
              <a:buFont typeface="Arial" panose="020B0604020202020204" pitchFamily="34" charset="0"/>
              <a:buChar char="•"/>
            </a:pPr>
            <a:r>
              <a:rPr lang="en-US" sz="1400" b="0" i="0" u="none" strike="noStrike" cap="none" dirty="0">
                <a:solidFill>
                  <a:schemeClr val="dk1"/>
                </a:solidFill>
                <a:latin typeface="Calibri"/>
                <a:ea typeface="Calibri"/>
                <a:cs typeface="Calibri"/>
                <a:sym typeface="Calibri"/>
              </a:rPr>
              <a:t>Overlapping  founder networks into student life</a:t>
            </a:r>
            <a:endParaRPr sz="1400" b="0" i="0" u="none" strike="noStrike" cap="none" dirty="0">
              <a:solidFill>
                <a:schemeClr val="dk1"/>
              </a:solidFill>
              <a:latin typeface="Calibri"/>
              <a:ea typeface="Calibri"/>
              <a:cs typeface="Calibri"/>
              <a:sym typeface="Calibri"/>
            </a:endParaRPr>
          </a:p>
          <a:p>
            <a:pPr marL="368300" marR="0" lvl="0" indent="-285750" algn="l" rtl="0">
              <a:lnSpc>
                <a:spcPct val="100000"/>
              </a:lnSpc>
              <a:spcBef>
                <a:spcPts val="0"/>
              </a:spcBef>
              <a:spcAft>
                <a:spcPts val="0"/>
              </a:spcAft>
              <a:buClr>
                <a:schemeClr val="dk1"/>
              </a:buClr>
              <a:buSzPts val="2300"/>
              <a:buFont typeface="Arial" panose="020B0604020202020204" pitchFamily="34" charset="0"/>
              <a:buChar char="•"/>
            </a:pPr>
            <a:r>
              <a:rPr lang="en-US" sz="1400" b="0" i="0" u="none" strike="noStrike" cap="none" dirty="0">
                <a:solidFill>
                  <a:schemeClr val="dk1"/>
                </a:solidFill>
                <a:latin typeface="Calibri"/>
                <a:ea typeface="Calibri"/>
                <a:cs typeface="Calibri"/>
                <a:sym typeface="Calibri"/>
              </a:rPr>
              <a:t>Fostering an innovation campus </a:t>
            </a:r>
            <a:r>
              <a:rPr lang="en-US" sz="1470" b="0" i="0" u="none" strike="noStrike" cap="none" dirty="0">
                <a:solidFill>
                  <a:schemeClr val="dk1"/>
                </a:solidFill>
                <a:latin typeface="Calibri"/>
                <a:ea typeface="Calibri"/>
                <a:cs typeface="Calibri"/>
                <a:sym typeface="Calibri"/>
              </a:rPr>
              <a:t>at</a:t>
            </a:r>
            <a:r>
              <a:rPr lang="en-US" sz="1400" b="0" i="0" u="none" strike="noStrike" cap="none" dirty="0">
                <a:solidFill>
                  <a:schemeClr val="dk1"/>
                </a:solidFill>
                <a:latin typeface="Calibri"/>
                <a:ea typeface="Calibri"/>
                <a:cs typeface="Calibri"/>
                <a:sym typeface="Calibri"/>
              </a:rPr>
              <a:t> LPC</a:t>
            </a:r>
            <a:endParaRPr sz="1400" b="0"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300"/>
              <a:buFont typeface="Arial"/>
              <a:buNone/>
            </a:pPr>
            <a:endParaRPr sz="1400" b="0"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300"/>
              <a:buFont typeface="Arial"/>
              <a:buNone/>
            </a:pP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1400" b="0" i="0" u="none" strike="noStrike" cap="none" dirty="0">
              <a:solidFill>
                <a:schemeClr val="dk1"/>
              </a:solidFill>
              <a:latin typeface="Calibri"/>
              <a:ea typeface="Calibri"/>
              <a:cs typeface="Calibri"/>
              <a:sym typeface="Calibri"/>
            </a:endParaRPr>
          </a:p>
          <a:p>
            <a:pPr marL="0" marR="0" lvl="0" indent="0" algn="just" rtl="0">
              <a:lnSpc>
                <a:spcPct val="155000"/>
              </a:lnSpc>
              <a:spcBef>
                <a:spcPts val="0"/>
              </a:spcBef>
              <a:spcAft>
                <a:spcPts val="0"/>
              </a:spcAft>
              <a:buClr>
                <a:srgbClr val="000000"/>
              </a:buClr>
              <a:buSzPts val="1700"/>
              <a:buFont typeface="Arial"/>
              <a:buNone/>
            </a:pPr>
            <a:endParaRPr sz="1100" b="0" i="0" u="none" strike="noStrike" cap="none" dirty="0">
              <a:solidFill>
                <a:schemeClr val="dk1"/>
              </a:solidFill>
              <a:latin typeface="Calibri"/>
              <a:ea typeface="Calibri"/>
              <a:cs typeface="Calibri"/>
              <a:sym typeface="Calibri"/>
            </a:endParaRPr>
          </a:p>
          <a:p>
            <a:pPr marL="0" marR="0" lvl="0" indent="0" algn="just" rtl="0">
              <a:lnSpc>
                <a:spcPct val="155000"/>
              </a:lnSpc>
              <a:spcBef>
                <a:spcPts val="0"/>
              </a:spcBef>
              <a:spcAft>
                <a:spcPts val="0"/>
              </a:spcAft>
              <a:buClr>
                <a:srgbClr val="000000"/>
              </a:buClr>
              <a:buSzPts val="2400"/>
              <a:buFont typeface="Arial"/>
              <a:buNone/>
            </a:pPr>
            <a:endParaRPr sz="1400" b="0" i="0" u="none" strike="noStrike" cap="none" dirty="0">
              <a:solidFill>
                <a:srgbClr val="000000"/>
              </a:solidFill>
              <a:latin typeface="Open Sans"/>
              <a:ea typeface="Open Sans"/>
              <a:cs typeface="Open Sans"/>
              <a:sym typeface="Open Sans"/>
            </a:endParaRPr>
          </a:p>
        </p:txBody>
      </p:sp>
      <p:pic>
        <p:nvPicPr>
          <p:cNvPr id="8" name="Google Shape;203;g375c68e252e_0_0">
            <a:extLst>
              <a:ext uri="{FF2B5EF4-FFF2-40B4-BE49-F238E27FC236}">
                <a16:creationId xmlns:a16="http://schemas.microsoft.com/office/drawing/2014/main" id="{BD02542D-1795-1D52-5343-93F11A8988E4}"/>
              </a:ext>
            </a:extLst>
          </p:cNvPr>
          <p:cNvPicPr preferRelativeResize="0"/>
          <p:nvPr/>
        </p:nvPicPr>
        <p:blipFill rotWithShape="1">
          <a:blip r:embed="rId9">
            <a:alphaModFix/>
          </a:blip>
          <a:srcRect/>
          <a:stretch/>
        </p:blipFill>
        <p:spPr>
          <a:xfrm>
            <a:off x="732498" y="2243950"/>
            <a:ext cx="814949" cy="3707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14DE-361F-79A9-5A5A-FEF575D6DD6C}"/>
              </a:ext>
            </a:extLst>
          </p:cNvPr>
          <p:cNvSpPr>
            <a:spLocks noGrp="1"/>
          </p:cNvSpPr>
          <p:nvPr>
            <p:ph type="title"/>
          </p:nvPr>
        </p:nvSpPr>
        <p:spPr/>
        <p:txBody>
          <a:bodyPr/>
          <a:lstStyle/>
          <a:p>
            <a:r>
              <a:rPr lang="en-US" dirty="0"/>
              <a:t>Connecting the Tri-Valley Startup Ecosystem</a:t>
            </a:r>
          </a:p>
        </p:txBody>
      </p:sp>
      <p:sp>
        <p:nvSpPr>
          <p:cNvPr id="3" name="Text Placeholder 2">
            <a:extLst>
              <a:ext uri="{FF2B5EF4-FFF2-40B4-BE49-F238E27FC236}">
                <a16:creationId xmlns:a16="http://schemas.microsoft.com/office/drawing/2014/main" id="{66678D83-C5B9-1A75-2F11-042DFAA3B8F9}"/>
              </a:ext>
            </a:extLst>
          </p:cNvPr>
          <p:cNvSpPr>
            <a:spLocks noGrp="1"/>
          </p:cNvSpPr>
          <p:nvPr>
            <p:ph type="body" sz="quarter" idx="13"/>
          </p:nvPr>
        </p:nvSpPr>
        <p:spPr/>
        <p:txBody>
          <a:bodyPr/>
          <a:lstStyle/>
          <a:p>
            <a:r>
              <a:rPr lang="en-US" dirty="0"/>
              <a:t>2025 Event Sponsorship Prospectus</a:t>
            </a:r>
          </a:p>
        </p:txBody>
      </p:sp>
    </p:spTree>
    <p:extLst>
      <p:ext uri="{BB962C8B-B14F-4D97-AF65-F5344CB8AC3E}">
        <p14:creationId xmlns:p14="http://schemas.microsoft.com/office/powerpoint/2010/main" val="323395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316421-8C57-E302-CF10-40133A0F8EA9}"/>
              </a:ext>
            </a:extLst>
          </p:cNvPr>
          <p:cNvSpPr>
            <a:spLocks noGrp="1"/>
          </p:cNvSpPr>
          <p:nvPr>
            <p:ph type="title"/>
          </p:nvPr>
        </p:nvSpPr>
        <p:spPr/>
        <p:txBody>
          <a:bodyPr/>
          <a:lstStyle/>
          <a:p>
            <a:r>
              <a:rPr lang="en-US" dirty="0"/>
              <a:t>Tri-Valley Life Sciences Summit</a:t>
            </a:r>
          </a:p>
        </p:txBody>
      </p:sp>
      <p:pic>
        <p:nvPicPr>
          <p:cNvPr id="5" name="2024_life_sciences_summit_highlights____startup_tri-valley (1080p).mp4">
            <a:hlinkClick r:id="" action="ppaction://media"/>
            <a:extLst>
              <a:ext uri="{FF2B5EF4-FFF2-40B4-BE49-F238E27FC236}">
                <a16:creationId xmlns:a16="http://schemas.microsoft.com/office/drawing/2014/main" id="{5BB42D55-4F75-458C-FCD2-A627C76E0D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60863" y="1838325"/>
            <a:ext cx="6875462" cy="3867150"/>
          </a:xfrm>
        </p:spPr>
      </p:pic>
      <p:sp>
        <p:nvSpPr>
          <p:cNvPr id="7" name="Footer Placeholder 6">
            <a:extLst>
              <a:ext uri="{FF2B5EF4-FFF2-40B4-BE49-F238E27FC236}">
                <a16:creationId xmlns:a16="http://schemas.microsoft.com/office/drawing/2014/main" id="{D42FE51E-AED2-99D6-010F-DED8AF1ECA90}"/>
              </a:ext>
            </a:extLst>
          </p:cNvPr>
          <p:cNvSpPr>
            <a:spLocks noGrp="1"/>
          </p:cNvSpPr>
          <p:nvPr>
            <p:ph type="ftr" sz="quarter" idx="11"/>
          </p:nvPr>
        </p:nvSpPr>
        <p:spPr/>
        <p:txBody>
          <a:bodyPr/>
          <a:lstStyle/>
          <a:p>
            <a:r>
              <a:rPr lang="en-US" dirty="0"/>
              <a:t>Sponsorship Prospectus</a:t>
            </a:r>
          </a:p>
        </p:txBody>
      </p:sp>
      <p:sp>
        <p:nvSpPr>
          <p:cNvPr id="8" name="Slide Number Placeholder 7">
            <a:extLst>
              <a:ext uri="{FF2B5EF4-FFF2-40B4-BE49-F238E27FC236}">
                <a16:creationId xmlns:a16="http://schemas.microsoft.com/office/drawing/2014/main" id="{261DE4AF-F4D6-7163-0433-3203F097738E}"/>
              </a:ext>
            </a:extLst>
          </p:cNvPr>
          <p:cNvSpPr>
            <a:spLocks noGrp="1"/>
          </p:cNvSpPr>
          <p:nvPr>
            <p:ph type="sldNum" sz="quarter" idx="12"/>
          </p:nvPr>
        </p:nvSpPr>
        <p:spPr/>
        <p:txBody>
          <a:bodyPr/>
          <a:lstStyle/>
          <a:p>
            <a:fld id="{A622BD1E-35EF-5F46-8AAE-9CDA9869A7A5}" type="slidenum">
              <a:rPr lang="en-US" smtClean="0"/>
              <a:pPr/>
              <a:t>7</a:t>
            </a:fld>
            <a:endParaRPr lang="en-US" dirty="0"/>
          </a:p>
        </p:txBody>
      </p:sp>
      <p:sp>
        <p:nvSpPr>
          <p:cNvPr id="14" name="Text Placeholder 5">
            <a:extLst>
              <a:ext uri="{FF2B5EF4-FFF2-40B4-BE49-F238E27FC236}">
                <a16:creationId xmlns:a16="http://schemas.microsoft.com/office/drawing/2014/main" id="{A26FDE7C-3CDD-7B12-76DD-96FB9AEAA1BC}"/>
              </a:ext>
            </a:extLst>
          </p:cNvPr>
          <p:cNvSpPr>
            <a:spLocks noGrp="1"/>
          </p:cNvSpPr>
          <p:nvPr>
            <p:ph type="body" sz="quarter" idx="13"/>
          </p:nvPr>
        </p:nvSpPr>
        <p:spPr/>
        <p:txBody>
          <a:bodyPr>
            <a:normAutofit lnSpcReduction="10000"/>
          </a:bodyPr>
          <a:lstStyle/>
          <a:p>
            <a:r>
              <a:rPr lang="en-US" dirty="0"/>
              <a:t>Startup Tri-Valley Event Sponsorship</a:t>
            </a:r>
          </a:p>
        </p:txBody>
      </p:sp>
      <p:sp>
        <p:nvSpPr>
          <p:cNvPr id="20" name="Google Shape;106;p2">
            <a:extLst>
              <a:ext uri="{FF2B5EF4-FFF2-40B4-BE49-F238E27FC236}">
                <a16:creationId xmlns:a16="http://schemas.microsoft.com/office/drawing/2014/main" id="{68336668-62CC-7CC5-4268-EA3EEFC27FB8}"/>
              </a:ext>
            </a:extLst>
          </p:cNvPr>
          <p:cNvSpPr txBox="1">
            <a:spLocks/>
          </p:cNvSpPr>
          <p:nvPr/>
        </p:nvSpPr>
        <p:spPr>
          <a:xfrm>
            <a:off x="544693" y="1784193"/>
            <a:ext cx="3330213" cy="4043675"/>
          </a:xfrm>
          <a:prstGeom prst="rect">
            <a:avLst/>
          </a:prstGeom>
          <a:solidFill>
            <a:srgbClr val="0070C0"/>
          </a:solidFill>
          <a:ln>
            <a:noFill/>
          </a:ln>
        </p:spPr>
        <p:txBody>
          <a:bodyPr spcFirstLastPara="1" vert="horz" wrap="square" lIns="274320" tIns="182880" rIns="274320" bIns="2743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Clr>
                <a:srgbClr val="838787"/>
              </a:buClr>
              <a:buSzPts val="2000"/>
              <a:buFont typeface="Arial" panose="020B0604020202020204" pitchFamily="34" charset="0"/>
              <a:buNone/>
            </a:pPr>
            <a:r>
              <a:rPr lang="en-US" sz="1600" dirty="0">
                <a:solidFill>
                  <a:srgbClr val="FFFFFF">
                    <a:alpha val="79895"/>
                  </a:srgbClr>
                </a:solidFill>
              </a:rPr>
              <a:t> </a:t>
            </a:r>
            <a:r>
              <a:rPr lang="en-US" sz="3200" dirty="0">
                <a:solidFill>
                  <a:srgbClr val="FFFFFF">
                    <a:alpha val="79895"/>
                  </a:srgbClr>
                </a:solidFill>
              </a:rPr>
              <a:t>2024 Summit Snapshot</a:t>
            </a:r>
          </a:p>
          <a:p>
            <a:pPr marL="0" indent="0">
              <a:lnSpc>
                <a:spcPct val="120000"/>
              </a:lnSpc>
              <a:spcBef>
                <a:spcPts val="0"/>
              </a:spcBef>
              <a:buClr>
                <a:srgbClr val="838787"/>
              </a:buClr>
              <a:buSzPts val="2000"/>
              <a:buFont typeface="Arial" panose="020B0604020202020204" pitchFamily="34" charset="0"/>
              <a:buNone/>
            </a:pPr>
            <a:endParaRPr lang="en-US" sz="3200" dirty="0">
              <a:solidFill>
                <a:srgbClr val="FFFFFF">
                  <a:alpha val="79895"/>
                </a:srgbClr>
              </a:solidFill>
            </a:endParaRPr>
          </a:p>
          <a:p>
            <a:pPr>
              <a:lnSpc>
                <a:spcPct val="120000"/>
              </a:lnSpc>
              <a:spcBef>
                <a:spcPts val="0"/>
              </a:spcBef>
              <a:buClr>
                <a:srgbClr val="838787"/>
              </a:buClr>
              <a:buSzPts val="2000"/>
            </a:pPr>
            <a:r>
              <a:rPr lang="en-US" sz="2000" dirty="0">
                <a:solidFill>
                  <a:srgbClr val="FFFFFF">
                    <a:alpha val="79895"/>
                  </a:srgbClr>
                </a:solidFill>
              </a:rPr>
              <a:t>$38K Raised </a:t>
            </a:r>
          </a:p>
          <a:p>
            <a:pPr>
              <a:lnSpc>
                <a:spcPct val="120000"/>
              </a:lnSpc>
              <a:spcBef>
                <a:spcPts val="0"/>
              </a:spcBef>
              <a:buClr>
                <a:srgbClr val="838787"/>
              </a:buClr>
              <a:buSzPts val="2000"/>
            </a:pPr>
            <a:endParaRPr lang="en-US" sz="2000" dirty="0">
              <a:solidFill>
                <a:srgbClr val="FFFFFF">
                  <a:alpha val="79895"/>
                </a:srgbClr>
              </a:solidFill>
            </a:endParaRPr>
          </a:p>
          <a:p>
            <a:pPr>
              <a:lnSpc>
                <a:spcPct val="120000"/>
              </a:lnSpc>
              <a:spcBef>
                <a:spcPts val="0"/>
              </a:spcBef>
              <a:buClr>
                <a:srgbClr val="838787"/>
              </a:buClr>
              <a:buSzPts val="2000"/>
            </a:pPr>
            <a:r>
              <a:rPr lang="en-US" sz="2000" dirty="0">
                <a:solidFill>
                  <a:srgbClr val="FFFFFF">
                    <a:alpha val="79895"/>
                  </a:srgbClr>
                </a:solidFill>
              </a:rPr>
              <a:t>200 Attendees</a:t>
            </a:r>
          </a:p>
          <a:p>
            <a:pPr>
              <a:lnSpc>
                <a:spcPct val="120000"/>
              </a:lnSpc>
              <a:spcBef>
                <a:spcPts val="0"/>
              </a:spcBef>
              <a:buClr>
                <a:srgbClr val="838787"/>
              </a:buClr>
              <a:buSzPts val="2000"/>
            </a:pPr>
            <a:endParaRPr lang="en-US" sz="2000" dirty="0">
              <a:solidFill>
                <a:srgbClr val="FFFFFF">
                  <a:alpha val="79895"/>
                </a:srgbClr>
              </a:solidFill>
            </a:endParaRPr>
          </a:p>
          <a:p>
            <a:pPr>
              <a:lnSpc>
                <a:spcPct val="120000"/>
              </a:lnSpc>
              <a:spcBef>
                <a:spcPts val="0"/>
              </a:spcBef>
              <a:buClr>
                <a:srgbClr val="838787"/>
              </a:buClr>
              <a:buSzPts val="2000"/>
            </a:pPr>
            <a:r>
              <a:rPr lang="en-US" sz="2000" dirty="0">
                <a:solidFill>
                  <a:srgbClr val="FFFFFF">
                    <a:alpha val="79895"/>
                  </a:srgbClr>
                </a:solidFill>
              </a:rPr>
              <a:t>14 Sponsors </a:t>
            </a:r>
          </a:p>
          <a:p>
            <a:pPr marL="0" indent="0">
              <a:lnSpc>
                <a:spcPct val="120000"/>
              </a:lnSpc>
              <a:spcBef>
                <a:spcPts val="0"/>
              </a:spcBef>
              <a:buClr>
                <a:srgbClr val="838787"/>
              </a:buClr>
              <a:buSzPts val="2000"/>
              <a:buFont typeface="Arial" panose="020B0604020202020204" pitchFamily="34" charset="0"/>
              <a:buNone/>
            </a:pPr>
            <a:endParaRPr lang="en-US" sz="1600" dirty="0">
              <a:solidFill>
                <a:srgbClr val="FFFFFF">
                  <a:alpha val="79895"/>
                </a:srgbClr>
              </a:solidFill>
            </a:endParaRPr>
          </a:p>
          <a:p>
            <a:pPr marL="0" indent="0">
              <a:lnSpc>
                <a:spcPct val="120000"/>
              </a:lnSpc>
              <a:spcBef>
                <a:spcPts val="0"/>
              </a:spcBef>
              <a:buClr>
                <a:srgbClr val="838787"/>
              </a:buClr>
              <a:buSzPts val="2000"/>
              <a:buFont typeface="Arial" panose="020B0604020202020204" pitchFamily="34" charset="0"/>
              <a:buNone/>
            </a:pPr>
            <a:endParaRPr lang="en-US" sz="1600" dirty="0">
              <a:solidFill>
                <a:srgbClr val="FFFFFF">
                  <a:alpha val="79895"/>
                </a:srgbClr>
              </a:solidFill>
            </a:endParaRPr>
          </a:p>
        </p:txBody>
      </p:sp>
    </p:spTree>
    <p:extLst>
      <p:ext uri="{BB962C8B-B14F-4D97-AF65-F5344CB8AC3E}">
        <p14:creationId xmlns:p14="http://schemas.microsoft.com/office/powerpoint/2010/main" val="124361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E800F92-4B5A-7B73-8282-BF2A5BD15D46}"/>
              </a:ext>
            </a:extLst>
          </p:cNvPr>
          <p:cNvSpPr/>
          <p:nvPr/>
        </p:nvSpPr>
        <p:spPr>
          <a:xfrm>
            <a:off x="0" y="1800380"/>
            <a:ext cx="12192000" cy="38596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151369-222F-BACB-C0A7-328ED456ACFE}"/>
              </a:ext>
            </a:extLst>
          </p:cNvPr>
          <p:cNvSpPr>
            <a:spLocks noGrp="1"/>
          </p:cNvSpPr>
          <p:nvPr>
            <p:ph type="title"/>
          </p:nvPr>
        </p:nvSpPr>
        <p:spPr/>
        <p:txBody>
          <a:bodyPr/>
          <a:lstStyle/>
          <a:p>
            <a:r>
              <a:rPr lang="en-US" dirty="0"/>
              <a:t>Event Categories</a:t>
            </a:r>
          </a:p>
        </p:txBody>
      </p:sp>
      <p:sp>
        <p:nvSpPr>
          <p:cNvPr id="4" name="Footer Placeholder 3">
            <a:extLst>
              <a:ext uri="{FF2B5EF4-FFF2-40B4-BE49-F238E27FC236}">
                <a16:creationId xmlns:a16="http://schemas.microsoft.com/office/drawing/2014/main" id="{1BDA105B-953D-7AFF-F82D-F4F7A3AD5D3A}"/>
              </a:ext>
            </a:extLst>
          </p:cNvPr>
          <p:cNvSpPr>
            <a:spLocks noGrp="1"/>
          </p:cNvSpPr>
          <p:nvPr>
            <p:ph type="ftr" sz="quarter" idx="11"/>
          </p:nvPr>
        </p:nvSpPr>
        <p:spPr/>
        <p:txBody>
          <a:bodyPr/>
          <a:lstStyle/>
          <a:p>
            <a:r>
              <a:rPr lang="en-US" dirty="0"/>
              <a:t>Sponsorship Prospectus</a:t>
            </a:r>
          </a:p>
        </p:txBody>
      </p:sp>
      <p:sp>
        <p:nvSpPr>
          <p:cNvPr id="5" name="Slide Number Placeholder 4">
            <a:extLst>
              <a:ext uri="{FF2B5EF4-FFF2-40B4-BE49-F238E27FC236}">
                <a16:creationId xmlns:a16="http://schemas.microsoft.com/office/drawing/2014/main" id="{B1A37A96-399B-0B43-2054-A59003E1EB7C}"/>
              </a:ext>
            </a:extLst>
          </p:cNvPr>
          <p:cNvSpPr>
            <a:spLocks noGrp="1"/>
          </p:cNvSpPr>
          <p:nvPr>
            <p:ph type="sldNum" sz="quarter" idx="12"/>
          </p:nvPr>
        </p:nvSpPr>
        <p:spPr/>
        <p:txBody>
          <a:bodyPr/>
          <a:lstStyle/>
          <a:p>
            <a:fld id="{A622BD1E-35EF-5F46-8AAE-9CDA9869A7A5}" type="slidenum">
              <a:rPr lang="en-US" smtClean="0"/>
              <a:pPr/>
              <a:t>8</a:t>
            </a:fld>
            <a:endParaRPr lang="en-US" dirty="0"/>
          </a:p>
        </p:txBody>
      </p:sp>
      <p:sp>
        <p:nvSpPr>
          <p:cNvPr id="6" name="Text Placeholder 5">
            <a:extLst>
              <a:ext uri="{FF2B5EF4-FFF2-40B4-BE49-F238E27FC236}">
                <a16:creationId xmlns:a16="http://schemas.microsoft.com/office/drawing/2014/main" id="{81424C38-8639-3814-5A84-2B439AE846C6}"/>
              </a:ext>
            </a:extLst>
          </p:cNvPr>
          <p:cNvSpPr>
            <a:spLocks noGrp="1"/>
          </p:cNvSpPr>
          <p:nvPr>
            <p:ph type="body" sz="quarter" idx="13"/>
          </p:nvPr>
        </p:nvSpPr>
        <p:spPr/>
        <p:txBody>
          <a:bodyPr>
            <a:normAutofit lnSpcReduction="10000"/>
          </a:bodyPr>
          <a:lstStyle/>
          <a:p>
            <a:r>
              <a:rPr lang="en-US" dirty="0"/>
              <a:t>Startup Tri-Valley Event Sponsorship</a:t>
            </a:r>
          </a:p>
        </p:txBody>
      </p:sp>
      <p:graphicFrame>
        <p:nvGraphicFramePr>
          <p:cNvPr id="14" name="Table 10">
            <a:extLst>
              <a:ext uri="{FF2B5EF4-FFF2-40B4-BE49-F238E27FC236}">
                <a16:creationId xmlns:a16="http://schemas.microsoft.com/office/drawing/2014/main" id="{67A54302-37A0-B13D-7381-F449891A3B6E}"/>
              </a:ext>
            </a:extLst>
          </p:cNvPr>
          <p:cNvGraphicFramePr>
            <a:graphicFrameLocks/>
          </p:cNvGraphicFramePr>
          <p:nvPr>
            <p:extLst>
              <p:ext uri="{D42A27DB-BD31-4B8C-83A1-F6EECF244321}">
                <p14:modId xmlns:p14="http://schemas.microsoft.com/office/powerpoint/2010/main" val="1436360480"/>
              </p:ext>
            </p:extLst>
          </p:nvPr>
        </p:nvGraphicFramePr>
        <p:xfrm>
          <a:off x="128954" y="1932935"/>
          <a:ext cx="11969261" cy="3746930"/>
        </p:xfrm>
        <a:graphic>
          <a:graphicData uri="http://schemas.openxmlformats.org/drawingml/2006/table">
            <a:tbl>
              <a:tblPr>
                <a:tableStyleId>{5C22544A-7EE6-4342-B048-85BDC9FD1C3A}</a:tableStyleId>
              </a:tblPr>
              <a:tblGrid>
                <a:gridCol w="1141969">
                  <a:extLst>
                    <a:ext uri="{9D8B030D-6E8A-4147-A177-3AD203B41FA5}">
                      <a16:colId xmlns:a16="http://schemas.microsoft.com/office/drawing/2014/main" val="2032702602"/>
                    </a:ext>
                  </a:extLst>
                </a:gridCol>
                <a:gridCol w="2081877">
                  <a:extLst>
                    <a:ext uri="{9D8B030D-6E8A-4147-A177-3AD203B41FA5}">
                      <a16:colId xmlns:a16="http://schemas.microsoft.com/office/drawing/2014/main" val="2512234452"/>
                    </a:ext>
                  </a:extLst>
                </a:gridCol>
                <a:gridCol w="4607964">
                  <a:extLst>
                    <a:ext uri="{9D8B030D-6E8A-4147-A177-3AD203B41FA5}">
                      <a16:colId xmlns:a16="http://schemas.microsoft.com/office/drawing/2014/main" val="2942596317"/>
                    </a:ext>
                  </a:extLst>
                </a:gridCol>
                <a:gridCol w="2592162">
                  <a:extLst>
                    <a:ext uri="{9D8B030D-6E8A-4147-A177-3AD203B41FA5}">
                      <a16:colId xmlns:a16="http://schemas.microsoft.com/office/drawing/2014/main" val="2808349402"/>
                    </a:ext>
                  </a:extLst>
                </a:gridCol>
                <a:gridCol w="1545289">
                  <a:extLst>
                    <a:ext uri="{9D8B030D-6E8A-4147-A177-3AD203B41FA5}">
                      <a16:colId xmlns:a16="http://schemas.microsoft.com/office/drawing/2014/main" val="1512056412"/>
                    </a:ext>
                  </a:extLst>
                </a:gridCol>
              </a:tblGrid>
              <a:tr h="424610">
                <a:tc>
                  <a:txBody>
                    <a:bodyPr/>
                    <a:lstStyle/>
                    <a:p>
                      <a:r>
                        <a:rPr lang="en-US" sz="1600" b="0" i="0" u="sng" dirty="0">
                          <a:solidFill>
                            <a:srgbClr val="FFFFFF"/>
                          </a:solidFill>
                          <a:latin typeface="Merriweather" pitchFamily="2" charset="77"/>
                        </a:rPr>
                        <a:t>Industry</a:t>
                      </a:r>
                      <a:endParaRPr lang="en-US" sz="1600" b="0" i="0" u="sng" dirty="0">
                        <a:latin typeface="Merriweather" pitchFamily="2" charset="77"/>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i="0" u="sng" dirty="0">
                          <a:solidFill>
                            <a:srgbClr val="FFFFFF"/>
                          </a:solidFill>
                          <a:latin typeface="Merriweather" pitchFamily="2" charset="77"/>
                        </a:rPr>
                        <a:t>Event Type</a:t>
                      </a:r>
                      <a:endParaRPr lang="en-US" sz="1600" b="0" i="0" u="sng" dirty="0">
                        <a:latin typeface="Merriweather" pitchFamily="2" charset="77"/>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i="0" u="sng" dirty="0">
                          <a:solidFill>
                            <a:schemeClr val="bg1"/>
                          </a:solidFill>
                          <a:latin typeface="Merriweather" pitchFamily="2" charset="77"/>
                        </a:rPr>
                        <a:t>Goal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i="0" u="sng" dirty="0">
                          <a:solidFill>
                            <a:schemeClr val="bg1"/>
                          </a:solidFill>
                          <a:latin typeface="Merriweather" pitchFamily="2" charset="77"/>
                        </a:rPr>
                        <a:t>Audience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i="0" u="sng" dirty="0">
                          <a:solidFill>
                            <a:schemeClr val="bg1"/>
                          </a:solidFill>
                          <a:latin typeface="Merriweather" pitchFamily="2" charset="77"/>
                        </a:rPr>
                        <a:t>Size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7204271"/>
                  </a:ext>
                </a:extLst>
              </a:tr>
              <a:tr h="212305">
                <a:tc rowSpan="2">
                  <a:txBody>
                    <a:bodyPr/>
                    <a:lstStyle/>
                    <a:p>
                      <a:r>
                        <a:rPr lang="en-US" sz="1600" b="0" i="0" dirty="0">
                          <a:solidFill>
                            <a:srgbClr val="FFFFFF"/>
                          </a:solidFill>
                          <a:latin typeface="Merriweather" pitchFamily="2" charset="77"/>
                        </a:rPr>
                        <a:t>AI </a:t>
                      </a:r>
                      <a:endParaRPr lang="en-US" sz="1600" b="0" i="0" dirty="0">
                        <a:latin typeface="Merriweather" pitchFamily="2" charset="77"/>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i="0" dirty="0">
                          <a:solidFill>
                            <a:srgbClr val="FFFFFF"/>
                          </a:solidFill>
                          <a:latin typeface="Merriweather" pitchFamily="2" charset="77"/>
                        </a:rPr>
                        <a:t>Series</a:t>
                      </a:r>
                      <a:endParaRPr lang="en-US" sz="1600" b="0" i="0" dirty="0">
                        <a:latin typeface="Merriweather" pitchFamily="2" charset="77"/>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erriweather" pitchFamily="2" charset="77"/>
                        </a:rPr>
                        <a:t>Thought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erriweather" pitchFamily="2" charset="77"/>
                        </a:rPr>
                        <a:t>Brand the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erriweather" pitchFamily="2" charset="77"/>
                        </a:rPr>
                        <a:t>Connect the ecosystem</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rowSpan="8">
                  <a:txBody>
                    <a:bodyPr/>
                    <a:lstStyle/>
                    <a:p>
                      <a:r>
                        <a:rPr lang="en-US" sz="1600" b="0" i="0" dirty="0">
                          <a:solidFill>
                            <a:schemeClr val="bg1"/>
                          </a:solidFill>
                          <a:latin typeface="Merriweather" pitchFamily="2" charset="77"/>
                        </a:rPr>
                        <a:t>Policy makers, investors, founders, cornerstone companies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i="0" dirty="0">
                          <a:solidFill>
                            <a:schemeClr val="bg1"/>
                          </a:solidFill>
                          <a:latin typeface="Merriweather" pitchFamily="2" charset="77"/>
                        </a:rPr>
                        <a:t>50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7369913"/>
                  </a:ext>
                </a:extLst>
              </a:tr>
              <a:tr h="212305">
                <a:tc vMerge="1">
                  <a:txBody>
                    <a:bodyPr/>
                    <a:lstStyle/>
                    <a:p>
                      <a:endParaRPr lang="en-US"/>
                    </a:p>
                  </a:txBody>
                  <a:tcPr/>
                </a:tc>
                <a:tc>
                  <a:txBody>
                    <a:bodyPr/>
                    <a:lstStyle/>
                    <a:p>
                      <a:r>
                        <a:rPr lang="en-US" sz="1600" b="0" i="0" dirty="0">
                          <a:solidFill>
                            <a:schemeClr val="bg1"/>
                          </a:solidFill>
                          <a:latin typeface="Merriweather" pitchFamily="2" charset="77"/>
                        </a:rPr>
                        <a:t>Summit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vMerge="1">
                  <a:txBody>
                    <a:bodyPr/>
                    <a:lstStyle/>
                    <a:p>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solidFill>
                          <a:schemeClr val="bg1"/>
                        </a:solidFill>
                        <a:latin typeface="Merriweather" pitchFamily="2" charset="77"/>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i="0" dirty="0">
                          <a:solidFill>
                            <a:schemeClr val="bg1"/>
                          </a:solidFill>
                          <a:latin typeface="Merriweather" pitchFamily="2" charset="77"/>
                        </a:rPr>
                        <a:t>200 and growing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8610622"/>
                  </a:ext>
                </a:extLst>
              </a:tr>
              <a:tr h="289560">
                <a:tc rowSpan="2">
                  <a:txBody>
                    <a:bodyPr/>
                    <a:lstStyle/>
                    <a:p>
                      <a:r>
                        <a:rPr lang="en-US" sz="1600" b="0" i="0" dirty="0">
                          <a:solidFill>
                            <a:srgbClr val="FFFFFF"/>
                          </a:solidFill>
                          <a:latin typeface="Merriweather" pitchFamily="2" charset="77"/>
                        </a:rPr>
                        <a:t>Life Sciences</a:t>
                      </a:r>
                      <a:endParaRPr lang="en-US" sz="1600" b="0" i="0" dirty="0">
                        <a:latin typeface="Merriweather"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i="0" dirty="0">
                          <a:solidFill>
                            <a:srgbClr val="FFFFFF"/>
                          </a:solidFill>
                          <a:latin typeface="Merriweather" pitchFamily="2" charset="77"/>
                        </a:rPr>
                        <a:t>Series</a:t>
                      </a:r>
                      <a:endParaRPr lang="en-US" sz="1600" b="0" i="0" dirty="0">
                        <a:latin typeface="Merriweather"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US" sz="1600" b="0" i="0" dirty="0">
                        <a:solidFill>
                          <a:schemeClr val="bg1"/>
                        </a:solidFill>
                        <a:latin typeface="Merriweather"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US" sz="1600" b="0" i="0" dirty="0">
                        <a:solidFill>
                          <a:schemeClr val="bg1"/>
                        </a:solidFill>
                        <a:latin typeface="Merriweather"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i="0" dirty="0">
                          <a:solidFill>
                            <a:schemeClr val="bg1"/>
                          </a:solidFill>
                          <a:latin typeface="Merriweather" pitchFamily="2" charset="77"/>
                        </a:rPr>
                        <a:t>50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1005817"/>
                  </a:ext>
                </a:extLst>
              </a:tr>
              <a:tr h="289560">
                <a:tc vMerge="1">
                  <a:txBody>
                    <a:bodyPr/>
                    <a:lstStyle/>
                    <a:p>
                      <a:endParaRPr lang="en-US"/>
                    </a:p>
                  </a:txBody>
                  <a:tcPr/>
                </a:tc>
                <a:tc>
                  <a:txBody>
                    <a:bodyPr/>
                    <a:lstStyle/>
                    <a:p>
                      <a:r>
                        <a:rPr lang="en-US" sz="1600" b="0" i="0" dirty="0">
                          <a:solidFill>
                            <a:schemeClr val="bg1"/>
                          </a:solidFill>
                          <a:latin typeface="Merriweather" pitchFamily="2" charset="77"/>
                        </a:rPr>
                        <a:t>Summit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US" sz="1600" b="0" i="0" dirty="0">
                        <a:solidFill>
                          <a:schemeClr val="bg1"/>
                        </a:solidFill>
                        <a:latin typeface="Merriweather"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erriweather" pitchFamily="2" charset="77"/>
                        </a:rPr>
                        <a:t>&gt;200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9788521"/>
                  </a:ext>
                </a:extLst>
              </a:tr>
              <a:tr h="249667">
                <a:tc>
                  <a:txBody>
                    <a:bodyPr/>
                    <a:lstStyle/>
                    <a:p>
                      <a:r>
                        <a:rPr lang="en-US" sz="1600" b="0" i="0" dirty="0">
                          <a:solidFill>
                            <a:srgbClr val="FFFFFF"/>
                          </a:solidFill>
                          <a:latin typeface="Merriweather" pitchFamily="2" charset="77"/>
                        </a:rPr>
                        <a:t>Women’s Health</a:t>
                      </a:r>
                      <a:endParaRPr lang="en-US" sz="1600" b="0" i="0" dirty="0">
                        <a:latin typeface="Merriweather"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i="0" dirty="0">
                          <a:solidFill>
                            <a:srgbClr val="FFFFFF"/>
                          </a:solidFill>
                          <a:latin typeface="Merriweather" pitchFamily="2" charset="77"/>
                        </a:rPr>
                        <a:t>Summit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i="0" dirty="0">
                          <a:solidFill>
                            <a:srgbClr val="FFFFFF"/>
                          </a:solidFill>
                          <a:latin typeface="Merriweather" pitchFamily="2" charset="77"/>
                        </a:rPr>
                        <a:t>Thought leadership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i="0" dirty="0">
                          <a:solidFill>
                            <a:srgbClr val="FFFFFF"/>
                          </a:solidFill>
                          <a:latin typeface="Merriweather" pitchFamily="2" charset="77"/>
                        </a:rPr>
                        <a:t>Connect high net wealth individuals to investment funds and founders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600" b="0" i="0" dirty="0">
                        <a:solidFill>
                          <a:srgbClr val="FFFFFF"/>
                        </a:solidFill>
                        <a:latin typeface="Merriweather"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i="0" dirty="0">
                          <a:solidFill>
                            <a:srgbClr val="FFFFFF"/>
                          </a:solidFill>
                          <a:latin typeface="Merriweather" pitchFamily="2" charset="77"/>
                        </a:rPr>
                        <a:t>100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6856494"/>
                  </a:ext>
                </a:extLst>
              </a:tr>
              <a:tr h="289560">
                <a:tc rowSpan="3">
                  <a:txBody>
                    <a:bodyPr/>
                    <a:lstStyle/>
                    <a:p>
                      <a:r>
                        <a:rPr lang="en-US" sz="1600" b="0" i="0" dirty="0">
                          <a:solidFill>
                            <a:srgbClr val="FFFFFF"/>
                          </a:solidFill>
                          <a:latin typeface="Merriweather" pitchFamily="2" charset="77"/>
                        </a:rPr>
                        <a:t>Climate Tech</a:t>
                      </a:r>
                      <a:endParaRPr lang="en-US" sz="1600" b="0" i="0" dirty="0">
                        <a:latin typeface="Merriweather"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i="0" dirty="0">
                          <a:solidFill>
                            <a:srgbClr val="FFFFFF"/>
                          </a:solidFill>
                          <a:latin typeface="Merriweather" pitchFamily="2" charset="77"/>
                        </a:rPr>
                        <a:t>Summit</a:t>
                      </a:r>
                      <a:endParaRPr lang="en-US" sz="1600" b="0" i="0" dirty="0">
                        <a:latin typeface="Merriweather"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i="0" dirty="0">
                          <a:solidFill>
                            <a:schemeClr val="bg1"/>
                          </a:solidFill>
                          <a:latin typeface="Merriweather" pitchFamily="2" charset="77"/>
                        </a:rPr>
                        <a:t>Brand the region  &amp;  build ecosystem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US" sz="1600" b="0" i="0" dirty="0">
                        <a:solidFill>
                          <a:schemeClr val="bg1"/>
                        </a:solidFill>
                        <a:latin typeface="Merriweather"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r>
                        <a:rPr lang="en-US" sz="1600" b="0" i="0" dirty="0">
                          <a:solidFill>
                            <a:schemeClr val="bg1"/>
                          </a:solidFill>
                          <a:latin typeface="Merriweather" pitchFamily="2" charset="77"/>
                        </a:rPr>
                        <a:t>150-200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7517214"/>
                  </a:ext>
                </a:extLst>
              </a:tr>
              <a:tr h="121920">
                <a:tc vMerge="1">
                  <a:txBody>
                    <a:bodyPr/>
                    <a:lstStyle/>
                    <a:p>
                      <a:endParaRPr lang="en-US"/>
                    </a:p>
                  </a:txBody>
                  <a:tcPr/>
                </a:tc>
                <a:tc rowSpan="2">
                  <a:txBody>
                    <a:bodyPr/>
                    <a:lstStyle/>
                    <a:p>
                      <a:r>
                        <a:rPr lang="en-US" sz="1600" b="0" i="0" dirty="0">
                          <a:solidFill>
                            <a:schemeClr val="bg1"/>
                          </a:solidFill>
                          <a:latin typeface="Merriweather" pitchFamily="2" charset="77"/>
                        </a:rPr>
                        <a:t>Round Tables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r>
                        <a:rPr lang="en-US" sz="1600" b="0" i="0" dirty="0">
                          <a:solidFill>
                            <a:schemeClr val="bg1"/>
                          </a:solidFill>
                          <a:latin typeface="Merriweather" pitchFamily="2" charset="77"/>
                        </a:rPr>
                        <a:t>Foster relationships between founders and funders and policy makers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3520825828"/>
                  </a:ext>
                </a:extLst>
              </a:tr>
              <a:tr h="4572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600" b="0" i="0" dirty="0">
                          <a:solidFill>
                            <a:schemeClr val="bg1"/>
                          </a:solidFill>
                          <a:latin typeface="Merriweather" pitchFamily="2" charset="77"/>
                        </a:rPr>
                        <a:t>20-25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8208474"/>
                  </a:ext>
                </a:extLst>
              </a:tr>
            </a:tbl>
          </a:graphicData>
        </a:graphic>
      </p:graphicFrame>
    </p:spTree>
    <p:extLst>
      <p:ext uri="{BB962C8B-B14F-4D97-AF65-F5344CB8AC3E}">
        <p14:creationId xmlns:p14="http://schemas.microsoft.com/office/powerpoint/2010/main" val="2252098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10087</TotalTime>
  <Words>773</Words>
  <Application>Microsoft Macintosh PowerPoint</Application>
  <PresentationFormat>Widescreen</PresentationFormat>
  <Paragraphs>173</Paragraphs>
  <Slides>17</Slides>
  <Notes>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Alfa Slab One</vt:lpstr>
      <vt:lpstr>Aptos</vt:lpstr>
      <vt:lpstr>Aptos Display</vt:lpstr>
      <vt:lpstr>Arial</vt:lpstr>
      <vt:lpstr>Calibri</vt:lpstr>
      <vt:lpstr>Gentium Basic</vt:lpstr>
      <vt:lpstr>Inter</vt:lpstr>
      <vt:lpstr>Merriweather</vt:lpstr>
      <vt:lpstr>Noto Sans Symbols</vt:lpstr>
      <vt:lpstr>Open Sans</vt:lpstr>
      <vt:lpstr>Open Sans SemiBold</vt:lpstr>
      <vt:lpstr>Office Theme</vt:lpstr>
      <vt:lpstr>PowerPoint Presentation</vt:lpstr>
      <vt:lpstr>PowerPoint Presentation</vt:lpstr>
      <vt:lpstr>Upcoming Events   </vt:lpstr>
      <vt:lpstr>PowerPoint Presentation</vt:lpstr>
      <vt:lpstr>STV IMPACT </vt:lpstr>
      <vt:lpstr>PowerPoint Presentation</vt:lpstr>
      <vt:lpstr>Connecting the Tri-Valley Startup Ecosystem</vt:lpstr>
      <vt:lpstr>Tri-Valley Life Sciences Summit</vt:lpstr>
      <vt:lpstr>Event Categories</vt:lpstr>
      <vt:lpstr>Available Sponsorship Tiers per Event</vt:lpstr>
      <vt:lpstr>Title Sponsor</vt:lpstr>
      <vt:lpstr>Hosting Sponsor</vt:lpstr>
      <vt:lpstr>Presenting Sponsor</vt:lpstr>
      <vt:lpstr>Ecosystem Sponsor</vt:lpstr>
      <vt:lpstr>Booth Sponsor</vt:lpstr>
      <vt:lpstr>Event Sponsor</vt:lpstr>
      <vt:lpstr>Upcoming Events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Oliver</dc:creator>
  <cp:lastModifiedBy>Yolanda Fintschenko</cp:lastModifiedBy>
  <cp:revision>11</cp:revision>
  <dcterms:created xsi:type="dcterms:W3CDTF">2022-06-22T21:33:14Z</dcterms:created>
  <dcterms:modified xsi:type="dcterms:W3CDTF">2025-09-08T22:50:40Z</dcterms:modified>
</cp:coreProperties>
</file>